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2"/>
  </p:notesMasterIdLst>
  <p:handoutMasterIdLst>
    <p:handoutMasterId r:id="rId63"/>
  </p:handoutMasterIdLst>
  <p:sldIdLst>
    <p:sldId id="256" r:id="rId2"/>
    <p:sldId id="387" r:id="rId3"/>
    <p:sldId id="388" r:id="rId4"/>
    <p:sldId id="389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52" r:id="rId18"/>
    <p:sldId id="354" r:id="rId19"/>
    <p:sldId id="334" r:id="rId20"/>
    <p:sldId id="335" r:id="rId21"/>
    <p:sldId id="336" r:id="rId22"/>
    <p:sldId id="338" r:id="rId23"/>
    <p:sldId id="343" r:id="rId24"/>
    <p:sldId id="339" r:id="rId25"/>
    <p:sldId id="341" r:id="rId26"/>
    <p:sldId id="340" r:id="rId27"/>
    <p:sldId id="342" r:id="rId28"/>
    <p:sldId id="344" r:id="rId29"/>
    <p:sldId id="345" r:id="rId30"/>
    <p:sldId id="346" r:id="rId31"/>
    <p:sldId id="295" r:id="rId32"/>
    <p:sldId id="347" r:id="rId33"/>
    <p:sldId id="350" r:id="rId34"/>
    <p:sldId id="351" r:id="rId35"/>
    <p:sldId id="353" r:id="rId36"/>
    <p:sldId id="355" r:id="rId37"/>
    <p:sldId id="356" r:id="rId38"/>
    <p:sldId id="357" r:id="rId39"/>
    <p:sldId id="364" r:id="rId40"/>
    <p:sldId id="360" r:id="rId41"/>
    <p:sldId id="358" r:id="rId42"/>
    <p:sldId id="309" r:id="rId43"/>
    <p:sldId id="375" r:id="rId44"/>
    <p:sldId id="376" r:id="rId45"/>
    <p:sldId id="377" r:id="rId46"/>
    <p:sldId id="378" r:id="rId47"/>
    <p:sldId id="385" r:id="rId48"/>
    <p:sldId id="363" r:id="rId49"/>
    <p:sldId id="362" r:id="rId50"/>
    <p:sldId id="365" r:id="rId51"/>
    <p:sldId id="366" r:id="rId52"/>
    <p:sldId id="367" r:id="rId53"/>
    <p:sldId id="368" r:id="rId54"/>
    <p:sldId id="370" r:id="rId55"/>
    <p:sldId id="371" r:id="rId56"/>
    <p:sldId id="372" r:id="rId57"/>
    <p:sldId id="373" r:id="rId58"/>
    <p:sldId id="374" r:id="rId59"/>
    <p:sldId id="379" r:id="rId60"/>
    <p:sldId id="380" r:id="rId6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vr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0" autoAdjust="0"/>
    <p:restoredTop sz="95183" autoAdjust="0"/>
  </p:normalViewPr>
  <p:slideViewPr>
    <p:cSldViewPr>
      <p:cViewPr varScale="1">
        <p:scale>
          <a:sx n="106" d="100"/>
          <a:sy n="106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464"/>
    </p:cViewPr>
  </p:sorterViewPr>
  <p:notesViewPr>
    <p:cSldViewPr>
      <p:cViewPr varScale="1">
        <p:scale>
          <a:sx n="38" d="100"/>
          <a:sy n="38" d="100"/>
        </p:scale>
        <p:origin x="-2376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171D0-81C2-445D-A383-CA9C7ACCFD2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421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233-0214-493F-8BD9-9D648845E63E}" type="datetimeFigureOut">
              <a:rPr lang="es-AR" smtClean="0"/>
              <a:pPr/>
              <a:t>18/10/2019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8F5E2-618A-4481-85BE-609F4BEEE02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872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43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10396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44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10396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45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10396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46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10396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47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10396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2C50-FEEF-469A-9DA5-EA7D32705508}" type="datetime1">
              <a:rPr lang="es-AR" smtClean="0"/>
              <a:pPr/>
              <a:t>18/10/2019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7AA-88A2-437B-8FE8-1D4D81CE8675}" type="datetime1">
              <a:rPr lang="es-AR" smtClean="0"/>
              <a:pPr/>
              <a:t>18/10/2019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73B6-4D81-41E3-91A7-7896F5ACD748}" type="datetime1">
              <a:rPr lang="es-AR" smtClean="0"/>
              <a:pPr/>
              <a:t>18/10/2019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7F34-E5A9-416A-97E2-4CB4269CB413}" type="datetime1">
              <a:rPr lang="es-AR" smtClean="0"/>
              <a:pPr/>
              <a:t>18/10/2019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2B6A-BC7D-4903-A8B7-17018B70C250}" type="datetime1">
              <a:rPr lang="es-AR" smtClean="0"/>
              <a:pPr/>
              <a:t>18/10/2019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581D-F803-4056-985D-4F9CCF8C47AF}" type="datetime1">
              <a:rPr lang="es-AR" smtClean="0"/>
              <a:pPr/>
              <a:t>18/10/2019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BB73-BEF7-4D9B-8DB3-3DD893C02EC9}" type="datetime1">
              <a:rPr lang="es-AR" smtClean="0"/>
              <a:pPr/>
              <a:t>18/10/2019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E925-E9FF-4AA2-9F54-C2EBB8D74666}" type="datetime1">
              <a:rPr lang="es-AR" smtClean="0"/>
              <a:pPr/>
              <a:t>18/10/2019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9D31-C5DA-42EE-B370-19BD69A84659}" type="datetime1">
              <a:rPr lang="es-AR" smtClean="0"/>
              <a:pPr/>
              <a:t>18/10/2019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7644-4D5A-4347-909A-C62BA132CD2F}" type="datetime1">
              <a:rPr lang="es-AR" smtClean="0"/>
              <a:pPr/>
              <a:t>18/10/2019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4935-819B-4B78-B03A-9FB5442EBD33}" type="datetime1">
              <a:rPr lang="es-AR" smtClean="0"/>
              <a:pPr/>
              <a:t>18/10/2019</a:t>
            </a:fld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47CA69-5868-440C-B02A-50481068E65D}" type="datetime1">
              <a:rPr lang="es-AR" smtClean="0"/>
              <a:pPr/>
              <a:t>18/10/2019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488832" cy="2593975"/>
          </a:xfrm>
        </p:spPr>
        <p:txBody>
          <a:bodyPr/>
          <a:lstStyle/>
          <a:p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Introducción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la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Programación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Orientada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</a:t>
            </a:r>
            <a:r>
              <a:rPr lang="en-US" sz="4400" b="1" dirty="0" err="1" smtClean="0">
                <a:solidFill>
                  <a:srgbClr val="002060"/>
                </a:solidFill>
                <a:latin typeface="Bookman Old Style" pitchFamily="18" charset="0"/>
              </a:rPr>
              <a:t>Objetos</a:t>
            </a:r>
            <a: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Bookman Old Style" pitchFamily="18" charset="0"/>
              </a:rPr>
              <a:t>Sonia Rueda </a:t>
            </a:r>
            <a: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Herencia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y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Polimorfismo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</a:br>
            <a:endParaRPr lang="es-AR" sz="4400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6461760" cy="1066800"/>
          </a:xfrm>
        </p:spPr>
        <p:txBody>
          <a:bodyPr>
            <a:noAutofit/>
          </a:bodyPr>
          <a:lstStyle/>
          <a:p>
            <a:pPr algn="ctr">
              <a:lnSpc>
                <a:spcPct val="70000"/>
              </a:lnSpc>
              <a:buClrTx/>
            </a:pP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Departamento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de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Ciencias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Ingeniería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</a:t>
            </a:r>
          </a:p>
          <a:p>
            <a:pPr algn="ctr">
              <a:lnSpc>
                <a:spcPct val="70000"/>
              </a:lnSpc>
              <a:buClrTx/>
            </a:pP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de la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Computación</a:t>
            </a: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70000"/>
              </a:lnSpc>
              <a:buClrTx/>
            </a:pP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U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NIVERSIDAD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N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ACIONAL DEL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UR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 smtClean="0">
                <a:solidFill>
                  <a:srgbClr val="002060"/>
                </a:solidFill>
                <a:latin typeface="Bookman Old Style" pitchFamily="18" charset="0"/>
              </a:rPr>
              <a:t>2019</a:t>
            </a:r>
            <a:endParaRPr lang="en-US" altLang="es-AR" sz="2400" b="1" dirty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es-AR" sz="2400" dirty="0">
              <a:solidFill>
                <a:srgbClr val="00206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483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5" name="Rectangle 5"/>
          <p:cNvSpPr/>
          <p:nvPr/>
        </p:nvSpPr>
        <p:spPr>
          <a:xfrm>
            <a:off x="574998" y="1505314"/>
            <a:ext cx="3636962" cy="704351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M111</a:t>
            </a:r>
          </a:p>
        </p:txBody>
      </p:sp>
      <p:sp>
        <p:nvSpPr>
          <p:cNvPr id="6" name="Rectangle 6"/>
          <p:cNvSpPr/>
          <p:nvPr/>
        </p:nvSpPr>
        <p:spPr>
          <a:xfrm>
            <a:off x="574998" y="2132856"/>
            <a:ext cx="3636962" cy="4336415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&lt;&lt;Constructor&gt;&gt;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M111()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Comandos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cafe()</a:t>
            </a: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cafeConLeche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recargarCafe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recargarAgua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recargarLeche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consultas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vasosCafe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():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valosCafeConLeche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():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4355976" y="1484784"/>
            <a:ext cx="3636963" cy="70435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R101</a:t>
            </a:r>
          </a:p>
        </p:txBody>
      </p:sp>
      <p:sp>
        <p:nvSpPr>
          <p:cNvPr id="8" name="Rectangle 8"/>
          <p:cNvSpPr/>
          <p:nvPr/>
        </p:nvSpPr>
        <p:spPr>
          <a:xfrm>
            <a:off x="4355976" y="2132855"/>
            <a:ext cx="3636963" cy="4336415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&lt;&lt;Constructor&gt;&gt;</a:t>
            </a:r>
          </a:p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R101()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Comandos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cafe()</a:t>
            </a: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cafeCarioca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recargarCafe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recargarAgua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recargarCrema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recargarCacao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consultas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vasosCafe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():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vasosCafeCarioca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():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48006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s-ES" altLang="es-AR" sz="2800" dirty="0" smtClean="0"/>
              <a:t>Alternativamente el diagrama podría incluir a una única clase que modele los dos tipos de máquinas:</a:t>
            </a:r>
          </a:p>
          <a:p>
            <a:pPr marL="0" indent="11113">
              <a:buNone/>
            </a:pPr>
            <a:endParaRPr lang="es-ES" altLang="es-AR" sz="3200" dirty="0" smtClean="0"/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5" name="Rectangle 5"/>
          <p:cNvSpPr/>
          <p:nvPr/>
        </p:nvSpPr>
        <p:spPr>
          <a:xfrm>
            <a:off x="611560" y="2348879"/>
            <a:ext cx="5112568" cy="5378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ExpendedoraCafe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611560" y="2852935"/>
            <a:ext cx="5112568" cy="3888433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atributos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clase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maxCafe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maxAgua:entero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maxLeche:entero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maxCacao:entero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maxCrema:entero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atributos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de 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instancia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cantCafé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cantAgua:entero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cantLeche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cantCacao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cantCrema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entero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5" name="Rectangle 5"/>
          <p:cNvSpPr/>
          <p:nvPr/>
        </p:nvSpPr>
        <p:spPr>
          <a:xfrm>
            <a:off x="611560" y="1412776"/>
            <a:ext cx="5112568" cy="5378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ExpendedoraCafe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611560" y="1916832"/>
            <a:ext cx="5112568" cy="4608513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&lt;&lt;Constructor&gt;&gt;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ExpendedoraCafe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Comandos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cafe()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cafeConLeche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cafeCarioca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recargarCafe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recargarAgua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recargarLeche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recargarCrema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recargarCacao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consultas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vasosCafe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():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vasosCafeConLeche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():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vasosCafeCarioca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():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4298828" y="4725144"/>
            <a:ext cx="3775570" cy="7474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recargarCafe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" altLang="es-AR" dirty="0">
                <a:latin typeface="Arial" panose="020B0604020202020204" pitchFamily="34" charset="0"/>
                <a:cs typeface="Arial" panose="020B0604020202020204" pitchFamily="34" charset="0"/>
              </a:rPr>
              <a:t>carga </a:t>
            </a:r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el depósito completo</a:t>
            </a:r>
            <a:endParaRPr lang="en-US" alt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283968" y="1988840"/>
            <a:ext cx="3836466" cy="9526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ExpendedoraCafe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r>
              <a:rPr lang="en-U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n-US" altLang="es-AR" dirty="0" err="1">
                <a:latin typeface="Arial" panose="020B0604020202020204" pitchFamily="34" charset="0"/>
                <a:cs typeface="Arial" panose="020B0604020202020204" pitchFamily="34" charset="0"/>
              </a:rPr>
              <a:t>cantidades</a:t>
            </a:r>
            <a:r>
              <a:rPr lang="en-US" alt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AR" dirty="0" err="1">
                <a:latin typeface="Arial" panose="020B0604020202020204" pitchFamily="34" charset="0"/>
                <a:cs typeface="Arial" panose="020B0604020202020204" pitchFamily="34" charset="0"/>
              </a:rPr>
              <a:t>disponibles</a:t>
            </a:r>
            <a:r>
              <a:rPr lang="en-US" altLang="es-AR" dirty="0">
                <a:latin typeface="Arial" panose="020B0604020202020204" pitchFamily="34" charset="0"/>
                <a:cs typeface="Arial" panose="020B0604020202020204" pitchFamily="34" charset="0"/>
              </a:rPr>
              <a:t>  se </a:t>
            </a:r>
            <a:r>
              <a:rPr lang="en-US" altLang="es-AR" dirty="0" err="1">
                <a:latin typeface="Arial" panose="020B0604020202020204" pitchFamily="34" charset="0"/>
                <a:cs typeface="Arial" panose="020B0604020202020204" pitchFamily="34" charset="0"/>
              </a:rPr>
              <a:t>inicializan</a:t>
            </a:r>
            <a:r>
              <a:rPr lang="en-US" altLang="es-AR" dirty="0">
                <a:latin typeface="Arial" panose="020B0604020202020204" pitchFamily="34" charset="0"/>
                <a:cs typeface="Arial" panose="020B0604020202020204" pitchFamily="34" charset="0"/>
              </a:rPr>
              <a:t> con los </a:t>
            </a:r>
            <a:r>
              <a:rPr lang="en-US" altLang="es-AR" dirty="0" err="1">
                <a:latin typeface="Arial" panose="020B0604020202020204" pitchFamily="34" charset="0"/>
                <a:cs typeface="Arial" panose="020B0604020202020204" pitchFamily="34" charset="0"/>
              </a:rPr>
              <a:t>máximos</a:t>
            </a:r>
            <a:r>
              <a:rPr lang="en-US" alt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4290437" y="3749130"/>
            <a:ext cx="3809955" cy="90400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cafeConLeche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 </a:t>
            </a:r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Requiere disponible 40 </a:t>
            </a:r>
            <a:r>
              <a:rPr lang="es-ES" altLang="es-AR" dirty="0" err="1">
                <a:latin typeface="Arial" panose="020B0604020202020204" pitchFamily="34" charset="0"/>
                <a:cs typeface="Arial" panose="020B0604020202020204" pitchFamily="34" charset="0"/>
              </a:rPr>
              <a:t>grs</a:t>
            </a:r>
            <a:r>
              <a:rPr lang="es-ES" altLang="es-AR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café, 200 ml de agua </a:t>
            </a:r>
            <a:r>
              <a:rPr lang="es-ES" altLang="es-AR" dirty="0">
                <a:latin typeface="Arial" panose="020B0604020202020204" pitchFamily="34" charset="0"/>
                <a:cs typeface="Arial" panose="020B0604020202020204" pitchFamily="34" charset="0"/>
              </a:rPr>
              <a:t>y 20 </a:t>
            </a:r>
            <a:r>
              <a:rPr lang="es-ES" alt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grs</a:t>
            </a:r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. de leche.</a:t>
            </a:r>
            <a:endParaRPr lang="en-US" alt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4313679" y="5544616"/>
            <a:ext cx="3760720" cy="11967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vasosCafe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():</a:t>
            </a:r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Calcula </a:t>
            </a:r>
            <a:r>
              <a:rPr lang="es-ES" altLang="es-AR" dirty="0">
                <a:latin typeface="Arial" panose="020B0604020202020204" pitchFamily="34" charset="0"/>
                <a:cs typeface="Arial" panose="020B0604020202020204" pitchFamily="34" charset="0"/>
              </a:rPr>
              <a:t>la cantidad máxima de vasos </a:t>
            </a:r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ES" altLang="es-AR" dirty="0">
                <a:latin typeface="Arial" panose="020B0604020202020204" pitchFamily="34" charset="0"/>
                <a:cs typeface="Arial" panose="020B0604020202020204" pitchFamily="34" charset="0"/>
              </a:rPr>
              <a:t>pueden prepararse con las cantidades </a:t>
            </a:r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en depósito</a:t>
            </a:r>
            <a:endParaRPr lang="en-US" alt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4283969" y="2970835"/>
            <a:ext cx="3836465" cy="6926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cafe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 </a:t>
            </a:r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Requiere disponible 40 grs. de café y 200 ml de agua.</a:t>
            </a:r>
            <a:endParaRPr lang="en-US" alt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48006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s-ES" altLang="es-AR" sz="2800" dirty="0" smtClean="0"/>
              <a:t>Un modelo más adecuado consistiría en </a:t>
            </a:r>
            <a:r>
              <a:rPr lang="es-ES" altLang="es-AR" sz="2800" dirty="0" err="1" smtClean="0"/>
              <a:t>factorizar</a:t>
            </a:r>
            <a:r>
              <a:rPr lang="es-ES" altLang="es-AR" sz="2800" dirty="0" smtClean="0"/>
              <a:t> los atributos y comportamiento compartidos de M111 y R101 en una clase general y retener los atributos y comportamientos específicos en clases especializadas.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ES" altLang="es-AR" sz="2800" dirty="0" smtClean="0"/>
              <a:t>Este proceso se conoce como </a:t>
            </a:r>
            <a:r>
              <a:rPr lang="es-ES" altLang="es-AR" sz="2800" b="1" dirty="0" smtClean="0"/>
              <a:t>generalización</a:t>
            </a:r>
            <a:r>
              <a:rPr lang="es-ES" altLang="es-AR" sz="2800" dirty="0" smtClean="0"/>
              <a:t> porque parte de dos clases específicas para obtener una más general. </a:t>
            </a:r>
          </a:p>
          <a:p>
            <a:pPr marL="0" indent="11113">
              <a:buNone/>
            </a:pPr>
            <a:endParaRPr lang="es-ES" altLang="es-AR" sz="3200" dirty="0" smtClean="0"/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55776" y="2132856"/>
            <a:ext cx="3452812" cy="8683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 dirty="0" err="1" smtClean="0">
                <a:latin typeface="Arial" charset="0"/>
              </a:rPr>
              <a:t>ExpendedoraCafe</a:t>
            </a:r>
            <a:endParaRPr lang="en-US" altLang="es-AR" dirty="0">
              <a:latin typeface="Arial" charset="0"/>
            </a:endParaRPr>
          </a:p>
        </p:txBody>
      </p:sp>
      <p:sp>
        <p:nvSpPr>
          <p:cNvPr id="7" name="Right Arrow 11"/>
          <p:cNvSpPr/>
          <p:nvPr/>
        </p:nvSpPr>
        <p:spPr>
          <a:xfrm rot="18090607">
            <a:off x="3207444" y="3284587"/>
            <a:ext cx="890588" cy="285750"/>
          </a:xfrm>
          <a:prstGeom prst="rightArrow">
            <a:avLst>
              <a:gd name="adj1" fmla="val 0"/>
              <a:gd name="adj2" fmla="val 56679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ight Arrow 13"/>
          <p:cNvSpPr/>
          <p:nvPr/>
        </p:nvSpPr>
        <p:spPr>
          <a:xfrm rot="14102084">
            <a:off x="4076601" y="3280618"/>
            <a:ext cx="890587" cy="284163"/>
          </a:xfrm>
          <a:prstGeom prst="rightArrow">
            <a:avLst>
              <a:gd name="adj1" fmla="val 0"/>
              <a:gd name="adj2" fmla="val 56679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397276" y="3750518"/>
            <a:ext cx="2514600" cy="7762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>
                <a:latin typeface="Arial" charset="0"/>
              </a:rPr>
              <a:t>R101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604863" y="3750518"/>
            <a:ext cx="2514600" cy="7762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>
                <a:latin typeface="Arial" charset="0"/>
              </a:rPr>
              <a:t>M111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48006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s-ES" altLang="es-AR" sz="2800" dirty="0" smtClean="0"/>
              <a:t>La clase más general incluye los </a:t>
            </a:r>
            <a:r>
              <a:rPr lang="es-ES" altLang="es-AR" sz="2800" b="1" dirty="0" smtClean="0"/>
              <a:t>atributos</a:t>
            </a:r>
            <a:r>
              <a:rPr lang="es-ES" altLang="es-AR" sz="2800" dirty="0" smtClean="0"/>
              <a:t> compartidos por todas las instancias:</a:t>
            </a:r>
          </a:p>
          <a:p>
            <a:pPr marL="0" indent="11113">
              <a:buNone/>
            </a:pPr>
            <a:endParaRPr lang="es-ES" altLang="es-AR" sz="3200" dirty="0" smtClean="0"/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5" name="Rectangle 5"/>
          <p:cNvSpPr/>
          <p:nvPr/>
        </p:nvSpPr>
        <p:spPr>
          <a:xfrm>
            <a:off x="611560" y="2780927"/>
            <a:ext cx="5112568" cy="5378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ExpendedoraCafe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611560" y="3284983"/>
            <a:ext cx="5112568" cy="2376265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atributos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clase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maxCafe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maxAgua:entero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atributos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de 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instancia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cantCafé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cantAgua:entero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48006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s-ES" altLang="es-AR" sz="2800" dirty="0" smtClean="0"/>
              <a:t>La clase más general incluye los </a:t>
            </a:r>
            <a:r>
              <a:rPr lang="es-ES" altLang="es-AR" sz="2800" b="1" dirty="0" smtClean="0"/>
              <a:t>servicios</a:t>
            </a:r>
            <a:r>
              <a:rPr lang="es-ES" altLang="es-AR" sz="2800" dirty="0" smtClean="0"/>
              <a:t> compartidos por todas las instancias:</a:t>
            </a:r>
          </a:p>
          <a:p>
            <a:pPr marL="0" indent="11113">
              <a:buNone/>
            </a:pPr>
            <a:endParaRPr lang="es-ES" altLang="es-AR" sz="3200" dirty="0" smtClean="0"/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7" name="Rectangle 5"/>
          <p:cNvSpPr/>
          <p:nvPr/>
        </p:nvSpPr>
        <p:spPr>
          <a:xfrm>
            <a:off x="539552" y="2420888"/>
            <a:ext cx="5112568" cy="5378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ExpendedoraCafe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539552" y="2924945"/>
            <a:ext cx="5112568" cy="36004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&lt;&lt;Constructor&gt;&gt;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ExpendedoraCafe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Comandos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cafe()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recargarCafe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recargarAgua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consultas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vasosCafe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():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4298828" y="4311602"/>
            <a:ext cx="3775570" cy="10616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recargarAgua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recargarCafe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" altLang="es-AR" dirty="0">
                <a:latin typeface="Arial" panose="020B0604020202020204" pitchFamily="34" charset="0"/>
                <a:cs typeface="Arial" panose="020B0604020202020204" pitchFamily="34" charset="0"/>
              </a:rPr>
              <a:t>carga </a:t>
            </a:r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el depósito completo</a:t>
            </a:r>
            <a:endParaRPr lang="en-US" alt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4283968" y="2564904"/>
            <a:ext cx="3836466" cy="9526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ExpendedoraCafe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r>
              <a:rPr lang="en-U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n-US" altLang="es-AR" dirty="0" err="1">
                <a:latin typeface="Arial" panose="020B0604020202020204" pitchFamily="34" charset="0"/>
                <a:cs typeface="Arial" panose="020B0604020202020204" pitchFamily="34" charset="0"/>
              </a:rPr>
              <a:t>cantidades</a:t>
            </a:r>
            <a:r>
              <a:rPr lang="en-US" alt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AR" dirty="0" err="1">
                <a:latin typeface="Arial" panose="020B0604020202020204" pitchFamily="34" charset="0"/>
                <a:cs typeface="Arial" panose="020B0604020202020204" pitchFamily="34" charset="0"/>
              </a:rPr>
              <a:t>disponibles</a:t>
            </a:r>
            <a:r>
              <a:rPr lang="en-US" altLang="es-AR" dirty="0">
                <a:latin typeface="Arial" panose="020B0604020202020204" pitchFamily="34" charset="0"/>
                <a:cs typeface="Arial" panose="020B0604020202020204" pitchFamily="34" charset="0"/>
              </a:rPr>
              <a:t>  se </a:t>
            </a:r>
            <a:r>
              <a:rPr lang="en-US" altLang="es-AR" dirty="0" err="1">
                <a:latin typeface="Arial" panose="020B0604020202020204" pitchFamily="34" charset="0"/>
                <a:cs typeface="Arial" panose="020B0604020202020204" pitchFamily="34" charset="0"/>
              </a:rPr>
              <a:t>inicializan</a:t>
            </a:r>
            <a:r>
              <a:rPr lang="en-US" altLang="es-AR" dirty="0">
                <a:latin typeface="Arial" panose="020B0604020202020204" pitchFamily="34" charset="0"/>
                <a:cs typeface="Arial" panose="020B0604020202020204" pitchFamily="34" charset="0"/>
              </a:rPr>
              <a:t> con los </a:t>
            </a:r>
            <a:r>
              <a:rPr lang="en-US" altLang="es-AR" dirty="0" err="1">
                <a:latin typeface="Arial" panose="020B0604020202020204" pitchFamily="34" charset="0"/>
                <a:cs typeface="Arial" panose="020B0604020202020204" pitchFamily="34" charset="0"/>
              </a:rPr>
              <a:t>máximos</a:t>
            </a:r>
            <a:r>
              <a:rPr lang="en-US" alt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4313679" y="5544616"/>
            <a:ext cx="3760720" cy="11967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vasosCafe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():</a:t>
            </a:r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Calcula </a:t>
            </a:r>
            <a:r>
              <a:rPr lang="es-ES" altLang="es-AR" dirty="0">
                <a:latin typeface="Arial" panose="020B0604020202020204" pitchFamily="34" charset="0"/>
                <a:cs typeface="Arial" panose="020B0604020202020204" pitchFamily="34" charset="0"/>
              </a:rPr>
              <a:t>la cantidad máxima de vasos </a:t>
            </a:r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ES" altLang="es-AR" dirty="0">
                <a:latin typeface="Arial" panose="020B0604020202020204" pitchFamily="34" charset="0"/>
                <a:cs typeface="Arial" panose="020B0604020202020204" pitchFamily="34" charset="0"/>
              </a:rPr>
              <a:t>pueden prepararse con las cantidades </a:t>
            </a:r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en depósito</a:t>
            </a:r>
            <a:endParaRPr lang="en-US" alt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4283969" y="3546899"/>
            <a:ext cx="3836465" cy="6926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cafe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 </a:t>
            </a:r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Requiere disponible 40 grs. de café y 200 ml de agua.</a:t>
            </a:r>
            <a:endParaRPr lang="en-US" alt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48006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s-ES" altLang="es-AR" sz="2800" dirty="0" smtClean="0"/>
              <a:t>Las clases especializadas incluyen atributos y servicios específicos. </a:t>
            </a:r>
          </a:p>
          <a:p>
            <a:pPr marL="0" indent="11113">
              <a:buNone/>
            </a:pPr>
            <a:endParaRPr lang="es-ES" altLang="es-AR" sz="3200" dirty="0" smtClean="0"/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7" name="Rectangle 5"/>
          <p:cNvSpPr/>
          <p:nvPr/>
        </p:nvSpPr>
        <p:spPr>
          <a:xfrm>
            <a:off x="539552" y="2420888"/>
            <a:ext cx="5112568" cy="5378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M111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539552" y="2924945"/>
            <a:ext cx="5112568" cy="36004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atributos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clase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maxLeche:entero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atributos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de 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instancia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cantLeche:entero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&lt;&lt;Constructor&gt;&gt;</a:t>
            </a:r>
          </a:p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M111()</a:t>
            </a:r>
          </a:p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Comandos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cafeConLeche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recargarLeche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consultas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vasosCafeConLeche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():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4298828" y="4311602"/>
            <a:ext cx="3775570" cy="10616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recargarLeche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 </a:t>
            </a:r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" altLang="es-AR" dirty="0">
                <a:latin typeface="Arial" panose="020B0604020202020204" pitchFamily="34" charset="0"/>
                <a:cs typeface="Arial" panose="020B0604020202020204" pitchFamily="34" charset="0"/>
              </a:rPr>
              <a:t>carga </a:t>
            </a:r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el depósito completo</a:t>
            </a:r>
            <a:endParaRPr lang="en-US" alt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4313679" y="5445224"/>
            <a:ext cx="3760720" cy="11967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vasosCafeConLeche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():</a:t>
            </a:r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Calcula </a:t>
            </a:r>
            <a:r>
              <a:rPr lang="es-ES" altLang="es-AR" dirty="0">
                <a:latin typeface="Arial" panose="020B0604020202020204" pitchFamily="34" charset="0"/>
                <a:cs typeface="Arial" panose="020B0604020202020204" pitchFamily="34" charset="0"/>
              </a:rPr>
              <a:t>la cantidad máxima de vasos </a:t>
            </a:r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ES" altLang="es-AR" dirty="0">
                <a:latin typeface="Arial" panose="020B0604020202020204" pitchFamily="34" charset="0"/>
                <a:cs typeface="Arial" panose="020B0604020202020204" pitchFamily="34" charset="0"/>
              </a:rPr>
              <a:t>pueden prepararse con las cantidades </a:t>
            </a:r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en depósito</a:t>
            </a:r>
            <a:endParaRPr lang="en-US" alt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4298828" y="3284984"/>
            <a:ext cx="3809955" cy="90400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cafeConLeche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 </a:t>
            </a:r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Requiere disponible 40 </a:t>
            </a:r>
            <a:r>
              <a:rPr lang="es-ES" altLang="es-AR" dirty="0" err="1">
                <a:latin typeface="Arial" panose="020B0604020202020204" pitchFamily="34" charset="0"/>
                <a:cs typeface="Arial" panose="020B0604020202020204" pitchFamily="34" charset="0"/>
              </a:rPr>
              <a:t>grs</a:t>
            </a:r>
            <a:r>
              <a:rPr lang="es-ES" altLang="es-AR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café, 200 ml de agua </a:t>
            </a:r>
            <a:r>
              <a:rPr lang="es-ES" altLang="es-AR" dirty="0">
                <a:latin typeface="Arial" panose="020B0604020202020204" pitchFamily="34" charset="0"/>
                <a:cs typeface="Arial" panose="020B0604020202020204" pitchFamily="34" charset="0"/>
              </a:rPr>
              <a:t>y 20 </a:t>
            </a:r>
            <a:r>
              <a:rPr lang="es-ES" alt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grs</a:t>
            </a:r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. de leche.</a:t>
            </a:r>
            <a:endParaRPr lang="en-US" alt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42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48006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s-ES" altLang="es-AR" sz="2800" dirty="0" smtClean="0"/>
              <a:t>Las clases especializadas incluyen atributos y servicios específicos. </a:t>
            </a:r>
          </a:p>
          <a:p>
            <a:pPr marL="0" indent="11113">
              <a:buNone/>
            </a:pPr>
            <a:endParaRPr lang="es-ES" altLang="es-AR" sz="3200" dirty="0" smtClean="0"/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7" name="Rectangle 5"/>
          <p:cNvSpPr/>
          <p:nvPr/>
        </p:nvSpPr>
        <p:spPr>
          <a:xfrm>
            <a:off x="539552" y="2420888"/>
            <a:ext cx="5112568" cy="5378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R101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539552" y="2924944"/>
            <a:ext cx="5112568" cy="3816423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atributos</a:t>
            </a:r>
            <a:r>
              <a:rPr lang="en-US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clase</a:t>
            </a:r>
            <a:r>
              <a:rPr lang="en-US" dirty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maxCrema:entero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maxCacao:entero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atributos</a:t>
            </a:r>
            <a:r>
              <a:rPr lang="en-US" dirty="0">
                <a:latin typeface="Arial" pitchFamily="34" charset="0"/>
                <a:cs typeface="Arial" pitchFamily="34" charset="0"/>
              </a:rPr>
              <a:t> de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instancia</a:t>
            </a:r>
            <a:r>
              <a:rPr lang="en-US" dirty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cantCrema:entero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cantCacao:entero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&lt;&lt;Constructor&gt;&gt;</a:t>
            </a: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R101()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Comandos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arioca()</a:t>
            </a:r>
          </a:p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recargarCrema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recargarCacao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consultas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vasosCarioca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():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788025" y="4869161"/>
            <a:ext cx="3456383" cy="36004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s-ES" altLang="es-AR" dirty="0"/>
              <a:t>Se carga </a:t>
            </a:r>
            <a:r>
              <a:rPr lang="es-ES" altLang="es-AR" dirty="0" smtClean="0"/>
              <a:t>el depósito completo</a:t>
            </a:r>
            <a:endParaRPr lang="en-US" altLang="es-AR" dirty="0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4788024" y="3212975"/>
            <a:ext cx="3456384" cy="692696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es-AR" dirty="0"/>
              <a:t>Las </a:t>
            </a:r>
            <a:r>
              <a:rPr lang="en-US" altLang="es-AR" dirty="0" err="1"/>
              <a:t>cantidades</a:t>
            </a:r>
            <a:r>
              <a:rPr lang="en-US" altLang="es-AR" dirty="0"/>
              <a:t> </a:t>
            </a:r>
            <a:r>
              <a:rPr lang="en-US" altLang="es-AR" dirty="0" err="1"/>
              <a:t>disponibles</a:t>
            </a:r>
            <a:r>
              <a:rPr lang="en-US" altLang="es-AR" dirty="0"/>
              <a:t>  se </a:t>
            </a:r>
            <a:r>
              <a:rPr lang="en-US" altLang="es-AR" dirty="0" err="1"/>
              <a:t>inicializan</a:t>
            </a:r>
            <a:r>
              <a:rPr lang="en-US" altLang="es-AR" dirty="0"/>
              <a:t> con los </a:t>
            </a:r>
            <a:r>
              <a:rPr lang="en-US" altLang="es-AR" dirty="0" err="1"/>
              <a:t>máximos</a:t>
            </a:r>
            <a:r>
              <a:rPr lang="en-US" altLang="es-AR" dirty="0"/>
              <a:t> 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4790511" y="3960440"/>
            <a:ext cx="3453897" cy="836712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s-ES" altLang="es-AR" dirty="0" err="1"/>
              <a:t>Require</a:t>
            </a:r>
            <a:r>
              <a:rPr lang="es-ES" altLang="es-AR" dirty="0"/>
              <a:t> </a:t>
            </a:r>
            <a:r>
              <a:rPr lang="es-ES" altLang="es-AR" dirty="0" smtClean="0"/>
              <a:t>disponible 30 grs. de café, 30 de crema, 10 de </a:t>
            </a:r>
            <a:r>
              <a:rPr lang="es-ES" altLang="es-AR" dirty="0" err="1" smtClean="0"/>
              <a:t>cacaoy</a:t>
            </a:r>
            <a:r>
              <a:rPr lang="es-ES" altLang="es-AR" dirty="0" smtClean="0"/>
              <a:t> 200 ml de agua.</a:t>
            </a:r>
            <a:endParaRPr lang="en-US" altLang="es-AR" dirty="0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4788024" y="5301208"/>
            <a:ext cx="3456384" cy="936104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s-ES" altLang="es-AR" dirty="0"/>
              <a:t>Calcula la cantidad máxima de vasos </a:t>
            </a:r>
            <a:r>
              <a:rPr lang="es-ES" altLang="es-AR" dirty="0" smtClean="0"/>
              <a:t>que </a:t>
            </a:r>
            <a:r>
              <a:rPr lang="es-ES" altLang="es-AR" dirty="0"/>
              <a:t>pueden prepararse con las cantidades </a:t>
            </a:r>
            <a:r>
              <a:rPr lang="es-ES" altLang="es-AR" dirty="0" smtClean="0"/>
              <a:t>en depósito</a:t>
            </a:r>
            <a:endParaRPr lang="en-US" altLang="es-AR" dirty="0"/>
          </a:p>
        </p:txBody>
      </p:sp>
    </p:spTree>
    <p:extLst>
      <p:ext uri="{BB962C8B-B14F-4D97-AF65-F5344CB8AC3E}">
        <p14:creationId xmlns:p14="http://schemas.microsoft.com/office/powerpoint/2010/main" val="137476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184576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s-ES" altLang="es-AR" sz="3000" dirty="0" smtClean="0"/>
              <a:t>La clase M111 está vinculada a la clase </a:t>
            </a:r>
            <a:r>
              <a:rPr lang="es-ES" altLang="es-AR" sz="3000" dirty="0" err="1" smtClean="0"/>
              <a:t>ExpendedoraCafe</a:t>
            </a:r>
            <a:r>
              <a:rPr lang="es-ES" altLang="es-AR" sz="3000" dirty="0" smtClean="0"/>
              <a:t> por una relación de </a:t>
            </a:r>
            <a:r>
              <a:rPr lang="es-ES" altLang="es-AR" sz="3000" b="1" dirty="0" smtClean="0"/>
              <a:t>herencia</a:t>
            </a:r>
            <a:r>
              <a:rPr lang="es-ES" altLang="es-AR" sz="3000" dirty="0" smtClean="0"/>
              <a:t>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s-ES" altLang="es-AR" sz="3000" dirty="0" smtClean="0"/>
              <a:t>Todo objeto de clase M111 es también un objeto de clase </a:t>
            </a:r>
            <a:r>
              <a:rPr lang="es-ES" altLang="es-AR" sz="3000" dirty="0" err="1" smtClean="0"/>
              <a:t>ExpendedoraCafe</a:t>
            </a:r>
            <a:r>
              <a:rPr lang="es-ES" altLang="es-AR" sz="3000" dirty="0" smtClean="0"/>
              <a:t>.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s-ES" altLang="es-AR" sz="3000" dirty="0" smtClean="0"/>
              <a:t>Un objeto de clase M111 estará caracterizado por todos los atributos y el comportamiento propio de la clase, pero además por todos los atributos y el comportamiento de la clase </a:t>
            </a:r>
            <a:r>
              <a:rPr lang="es-ES" altLang="es-AR" sz="3000" dirty="0" err="1" smtClean="0"/>
              <a:t>ExpendedoraCafe</a:t>
            </a:r>
            <a:r>
              <a:rPr lang="es-ES" altLang="es-AR" sz="3000" dirty="0" smtClean="0"/>
              <a:t>.</a:t>
            </a:r>
          </a:p>
          <a:p>
            <a:pPr marL="0" indent="11113">
              <a:buNone/>
            </a:pPr>
            <a:endParaRPr lang="es-ES" altLang="es-AR" sz="3200" dirty="0" smtClean="0"/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b="1" dirty="0" smtClean="0"/>
              <a:t>Relaciones entre clases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14300" indent="0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altLang="es-AR" sz="2800" dirty="0"/>
              <a:t>La programación orientada a objetos propone abordar el diseño de una aplicación a partir de la definición de una estructura de clases relacionadas entre sí.</a:t>
            </a:r>
          </a:p>
          <a:p>
            <a:pPr marL="114300" indent="0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altLang="es-AR" sz="2800" dirty="0"/>
              <a:t>La </a:t>
            </a:r>
            <a:r>
              <a:rPr lang="es-ES" altLang="es-AR" sz="2800" b="1" dirty="0"/>
              <a:t>dependencia</a:t>
            </a:r>
            <a:r>
              <a:rPr lang="es-ES" altLang="es-AR" sz="2800" dirty="0"/>
              <a:t> modela un vínculo del tipo </a:t>
            </a:r>
            <a:r>
              <a:rPr lang="es-ES" altLang="es-AR" sz="2800" b="1" dirty="0"/>
              <a:t>usa-un </a:t>
            </a:r>
            <a:r>
              <a:rPr lang="es-ES" altLang="es-AR" sz="2800" dirty="0"/>
              <a:t> </a:t>
            </a:r>
          </a:p>
          <a:p>
            <a:pPr marL="114300" indent="0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altLang="es-AR" sz="2800" dirty="0"/>
              <a:t>La </a:t>
            </a:r>
            <a:r>
              <a:rPr lang="es-ES" altLang="es-AR" sz="2800" b="1" dirty="0"/>
              <a:t>asociación</a:t>
            </a:r>
            <a:r>
              <a:rPr lang="es-ES" altLang="es-AR" sz="2800" dirty="0"/>
              <a:t> modela un vínculo del tipo </a:t>
            </a:r>
            <a:r>
              <a:rPr lang="es-ES" altLang="es-AR" sz="2800" b="1" dirty="0"/>
              <a:t>tiene-un </a:t>
            </a:r>
            <a:endParaRPr lang="es-ES" altLang="es-AR" sz="2800" dirty="0"/>
          </a:p>
          <a:p>
            <a:pPr marL="114300" indent="0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altLang="es-AR" sz="2800" dirty="0"/>
              <a:t>La </a:t>
            </a:r>
            <a:r>
              <a:rPr lang="es-ES" altLang="es-AR" sz="2800" b="1" dirty="0"/>
              <a:t>herencia</a:t>
            </a:r>
            <a:r>
              <a:rPr lang="es-ES" altLang="es-AR" sz="2800" dirty="0"/>
              <a:t> modela un vínculo del tipo </a:t>
            </a:r>
            <a:r>
              <a:rPr lang="es-ES" altLang="es-AR" sz="2800" b="1" dirty="0"/>
              <a:t>es-un</a:t>
            </a:r>
            <a:r>
              <a:rPr lang="es-ES" altLang="es-AR" sz="2800" dirty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/>
          </a:p>
        </p:txBody>
      </p:sp>
      <p:sp>
        <p:nvSpPr>
          <p:cNvPr id="3076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smtClean="0"/>
              <a:t>Introducción a la Programación Orientada a Objetos</a:t>
            </a:r>
            <a:endParaRPr lang="es-ES" altLang="es-AR" smtClean="0"/>
          </a:p>
        </p:txBody>
      </p:sp>
    </p:spTree>
    <p:extLst>
      <p:ext uri="{BB962C8B-B14F-4D97-AF65-F5344CB8AC3E}">
        <p14:creationId xmlns:p14="http://schemas.microsoft.com/office/powerpoint/2010/main" val="120040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184576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s-ES" altLang="es-AR" sz="3000" dirty="0" smtClean="0"/>
              <a:t>La clase R101 está vinculada a la clase </a:t>
            </a:r>
            <a:r>
              <a:rPr lang="es-ES" altLang="es-AR" sz="3000" dirty="0" err="1" smtClean="0"/>
              <a:t>ExpendedoraCafe</a:t>
            </a:r>
            <a:r>
              <a:rPr lang="es-ES" altLang="es-AR" sz="3000" dirty="0" smtClean="0"/>
              <a:t> por una relación de </a:t>
            </a:r>
            <a:r>
              <a:rPr lang="es-ES" altLang="es-AR" sz="3000" b="1" dirty="0" smtClean="0"/>
              <a:t>herencia</a:t>
            </a:r>
            <a:r>
              <a:rPr lang="es-ES" altLang="es-AR" sz="3000" dirty="0" smtClean="0"/>
              <a:t>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s-ES" altLang="es-AR" sz="3000" dirty="0" smtClean="0"/>
              <a:t>Todo objeto de clase R101 es también un objeto de clase </a:t>
            </a:r>
            <a:r>
              <a:rPr lang="es-ES" altLang="es-AR" sz="3000" dirty="0" err="1" smtClean="0"/>
              <a:t>ExpendedoraCafe</a:t>
            </a:r>
            <a:r>
              <a:rPr lang="es-ES" altLang="es-AR" sz="3000" dirty="0" smtClean="0"/>
              <a:t>.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s-ES" altLang="es-AR" sz="3000" dirty="0" smtClean="0"/>
              <a:t>Un objeto de clase R101 estará caracterizado por todos los atributos y el comportamiento propio de la clase, pero además por todos los atributos y el comportamiento de la clase </a:t>
            </a:r>
            <a:r>
              <a:rPr lang="es-ES" altLang="es-AR" sz="3000" dirty="0" err="1" smtClean="0"/>
              <a:t>ExpendedoraCafe</a:t>
            </a:r>
            <a:r>
              <a:rPr lang="es-ES" altLang="es-AR" sz="3000" dirty="0" smtClean="0"/>
              <a:t>.</a:t>
            </a:r>
          </a:p>
          <a:p>
            <a:pPr marL="0" indent="11113">
              <a:buNone/>
            </a:pPr>
            <a:endParaRPr lang="es-ES" altLang="es-AR" sz="3200" dirty="0" smtClean="0"/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92645" y="1412776"/>
            <a:ext cx="7751763" cy="258532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b="1" dirty="0" err="1">
                <a:latin typeface="Courier New" pitchFamily="49" charset="0"/>
              </a:rPr>
              <a:t>class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ExpendedoraCafe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>
                <a:latin typeface="Courier New" pitchFamily="49" charset="0"/>
              </a:rPr>
              <a:t>{</a:t>
            </a:r>
          </a:p>
          <a:p>
            <a:r>
              <a:rPr lang="es-AR" altLang="es-AR" b="1" dirty="0">
                <a:latin typeface="Courier New" pitchFamily="49" charset="0"/>
              </a:rPr>
              <a:t>//atributos de </a:t>
            </a:r>
            <a:r>
              <a:rPr lang="es-AR" altLang="es-AR" b="1" dirty="0" smtClean="0">
                <a:latin typeface="Courier New" pitchFamily="49" charset="0"/>
              </a:rPr>
              <a:t>clase</a:t>
            </a:r>
          </a:p>
          <a:p>
            <a:r>
              <a:rPr lang="es-AR" altLang="es-AR" b="1" dirty="0" smtClean="0">
                <a:latin typeface="Courier New" pitchFamily="49" charset="0"/>
              </a:rPr>
              <a:t>//medido en gramos</a:t>
            </a:r>
            <a:endParaRPr lang="es-AR" altLang="es-AR" b="1" dirty="0">
              <a:latin typeface="Courier New" pitchFamily="49" charset="0"/>
            </a:endParaRPr>
          </a:p>
          <a:p>
            <a:r>
              <a:rPr lang="es-AR" altLang="es-AR" b="1" dirty="0" err="1" smtClean="0">
                <a:latin typeface="Courier New" pitchFamily="49" charset="0"/>
              </a:rPr>
              <a:t>protected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static</a:t>
            </a:r>
            <a:r>
              <a:rPr lang="es-AR" altLang="es-AR" b="1" dirty="0">
                <a:latin typeface="Courier New" pitchFamily="49" charset="0"/>
              </a:rPr>
              <a:t> final </a:t>
            </a:r>
            <a:r>
              <a:rPr lang="es-AR" altLang="es-AR" b="1" dirty="0" err="1">
                <a:latin typeface="Courier New" pitchFamily="49" charset="0"/>
              </a:rPr>
              <a:t>int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maxCafe</a:t>
            </a:r>
            <a:r>
              <a:rPr lang="es-AR" altLang="es-AR" b="1" dirty="0">
                <a:latin typeface="Courier New" pitchFamily="49" charset="0"/>
              </a:rPr>
              <a:t> = 1500;</a:t>
            </a:r>
          </a:p>
          <a:p>
            <a:r>
              <a:rPr lang="es-AR" altLang="es-AR" b="1" dirty="0" smtClean="0">
                <a:latin typeface="Courier New" pitchFamily="49" charset="0"/>
              </a:rPr>
              <a:t>//medido en mililitros</a:t>
            </a:r>
          </a:p>
          <a:p>
            <a:r>
              <a:rPr lang="es-AR" altLang="es-AR" b="1" dirty="0" err="1" smtClean="0">
                <a:latin typeface="Courier New" pitchFamily="49" charset="0"/>
              </a:rPr>
              <a:t>protected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static</a:t>
            </a:r>
            <a:r>
              <a:rPr lang="es-AR" altLang="es-AR" b="1" dirty="0">
                <a:latin typeface="Courier New" pitchFamily="49" charset="0"/>
              </a:rPr>
              <a:t> final </a:t>
            </a:r>
            <a:r>
              <a:rPr lang="es-AR" altLang="es-AR" b="1" dirty="0" err="1">
                <a:latin typeface="Courier New" pitchFamily="49" charset="0"/>
              </a:rPr>
              <a:t>int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maxAgua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>
                <a:latin typeface="Courier New" pitchFamily="49" charset="0"/>
              </a:rPr>
              <a:t>= </a:t>
            </a:r>
            <a:r>
              <a:rPr lang="es-AR" altLang="es-AR" b="1" dirty="0" smtClean="0">
                <a:latin typeface="Courier New" pitchFamily="49" charset="0"/>
              </a:rPr>
              <a:t>1500;</a:t>
            </a:r>
            <a:endParaRPr lang="es-AR" altLang="es-AR" b="1" dirty="0">
              <a:latin typeface="Courier New" pitchFamily="49" charset="0"/>
            </a:endParaRPr>
          </a:p>
          <a:p>
            <a:r>
              <a:rPr lang="es-AR" altLang="es-AR" b="1" dirty="0">
                <a:latin typeface="Courier New" pitchFamily="49" charset="0"/>
              </a:rPr>
              <a:t>//atributos de instancia</a:t>
            </a:r>
          </a:p>
          <a:p>
            <a:r>
              <a:rPr lang="es-AR" altLang="es-AR" b="1" dirty="0" err="1" smtClean="0">
                <a:latin typeface="Courier New" pitchFamily="49" charset="0"/>
              </a:rPr>
              <a:t>protected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int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cantCafe</a:t>
            </a:r>
            <a:r>
              <a:rPr lang="es-AR" altLang="es-AR" b="1" dirty="0">
                <a:latin typeface="Courier New" pitchFamily="49" charset="0"/>
              </a:rPr>
              <a:t>;</a:t>
            </a:r>
          </a:p>
          <a:p>
            <a:r>
              <a:rPr lang="es-AR" altLang="es-AR" b="1" dirty="0" err="1" smtClean="0">
                <a:latin typeface="Courier New" pitchFamily="49" charset="0"/>
              </a:rPr>
              <a:t>protected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int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cantAgua</a:t>
            </a:r>
            <a:r>
              <a:rPr lang="es-AR" altLang="es-AR" b="1" dirty="0" smtClean="0">
                <a:latin typeface="Courier New" pitchFamily="49" charset="0"/>
              </a:rPr>
              <a:t>;</a:t>
            </a:r>
            <a:endParaRPr lang="es-AR" altLang="es-AR" b="1" dirty="0">
              <a:latin typeface="Courier New" pitchFamily="49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3239" y="4005064"/>
            <a:ext cx="7741170" cy="175432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altLang="es-AR" b="1" dirty="0" smtClean="0">
                <a:latin typeface="Courier New" pitchFamily="49" charset="0"/>
              </a:rPr>
              <a:t>//Constructor de </a:t>
            </a:r>
            <a:r>
              <a:rPr lang="es-AR" altLang="es-AR" b="1" dirty="0" err="1" smtClean="0">
                <a:latin typeface="Courier New" pitchFamily="49" charset="0"/>
              </a:rPr>
              <a:t>ExpendedoraCafe</a:t>
            </a:r>
            <a:endParaRPr lang="es-AR" altLang="es-AR" b="1" dirty="0">
              <a:latin typeface="Courier New" pitchFamily="49" charset="0"/>
            </a:endParaRPr>
          </a:p>
          <a:p>
            <a:r>
              <a:rPr lang="es-AR" altLang="es-AR" b="1" dirty="0" err="1">
                <a:latin typeface="Courier New" pitchFamily="49" charset="0"/>
              </a:rPr>
              <a:t>public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ExpendedoraCafe</a:t>
            </a:r>
            <a:r>
              <a:rPr lang="es-AR" altLang="es-AR" b="1" dirty="0" smtClean="0">
                <a:latin typeface="Courier New" pitchFamily="49" charset="0"/>
              </a:rPr>
              <a:t>() </a:t>
            </a:r>
            <a:r>
              <a:rPr lang="es-AR" altLang="es-AR" b="1" dirty="0">
                <a:latin typeface="Courier New" pitchFamily="49" charset="0"/>
              </a:rPr>
              <a:t>{</a:t>
            </a:r>
          </a:p>
          <a:p>
            <a:r>
              <a:rPr lang="es-AR" altLang="es-AR" b="1" dirty="0">
                <a:latin typeface="Courier New" pitchFamily="49" charset="0"/>
              </a:rPr>
              <a:t>//Cada depósito se carga completo</a:t>
            </a:r>
          </a:p>
          <a:p>
            <a:r>
              <a:rPr lang="es-AR" altLang="es-AR" b="1" dirty="0">
                <a:latin typeface="Courier New" pitchFamily="49" charset="0"/>
              </a:rPr>
              <a:t>  </a:t>
            </a:r>
            <a:r>
              <a:rPr lang="es-AR" altLang="es-AR" b="1" dirty="0" err="1">
                <a:latin typeface="Courier New" pitchFamily="49" charset="0"/>
              </a:rPr>
              <a:t>cantCafe</a:t>
            </a:r>
            <a:r>
              <a:rPr lang="es-AR" altLang="es-AR" b="1" dirty="0">
                <a:latin typeface="Courier New" pitchFamily="49" charset="0"/>
              </a:rPr>
              <a:t> = </a:t>
            </a:r>
            <a:r>
              <a:rPr lang="es-AR" altLang="es-AR" b="1" dirty="0" err="1">
                <a:latin typeface="Courier New" pitchFamily="49" charset="0"/>
              </a:rPr>
              <a:t>maxCafe</a:t>
            </a:r>
            <a:r>
              <a:rPr lang="es-AR" altLang="es-AR" b="1" dirty="0">
                <a:latin typeface="Courier New" pitchFamily="49" charset="0"/>
              </a:rPr>
              <a:t>;</a:t>
            </a:r>
          </a:p>
          <a:p>
            <a:r>
              <a:rPr lang="es-AR" altLang="es-AR" b="1" dirty="0">
                <a:latin typeface="Courier New" pitchFamily="49" charset="0"/>
              </a:rPr>
              <a:t>  </a:t>
            </a:r>
            <a:r>
              <a:rPr lang="es-AR" altLang="es-AR" b="1" dirty="0" err="1" smtClean="0">
                <a:latin typeface="Courier New" pitchFamily="49" charset="0"/>
              </a:rPr>
              <a:t>cantAgua</a:t>
            </a:r>
            <a:r>
              <a:rPr lang="es-AR" altLang="es-AR" b="1" dirty="0" smtClean="0">
                <a:latin typeface="Courier New" pitchFamily="49" charset="0"/>
              </a:rPr>
              <a:t> = </a:t>
            </a:r>
            <a:r>
              <a:rPr lang="es-AR" altLang="es-AR" b="1" dirty="0" err="1" smtClean="0">
                <a:latin typeface="Courier New" pitchFamily="49" charset="0"/>
              </a:rPr>
              <a:t>maxAgua</a:t>
            </a:r>
            <a:r>
              <a:rPr lang="es-AR" altLang="es-AR" b="1" dirty="0" smtClean="0">
                <a:latin typeface="Courier New" pitchFamily="49" charset="0"/>
              </a:rPr>
              <a:t>;</a:t>
            </a:r>
            <a:endParaRPr lang="es-AR" altLang="es-AR" b="1" dirty="0">
              <a:latin typeface="Courier New" pitchFamily="49" charset="0"/>
            </a:endParaRPr>
          </a:p>
          <a:p>
            <a:r>
              <a:rPr lang="es-AR" altLang="es-AR" b="1" dirty="0">
                <a:latin typeface="Courier New" pitchFamily="49" charset="0"/>
              </a:rPr>
              <a:t>}</a:t>
            </a: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492643" y="5877272"/>
            <a:ext cx="7620000" cy="792088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s-ES" altLang="es-AR" sz="2800" dirty="0" smtClean="0"/>
              <a:t>Como los atributos están </a:t>
            </a:r>
            <a:r>
              <a:rPr lang="es-ES" altLang="es-AR" sz="2800" b="1" dirty="0" smtClean="0"/>
              <a:t>protegidos,</a:t>
            </a:r>
            <a:r>
              <a:rPr lang="es-ES" altLang="es-AR" sz="2800" dirty="0" smtClean="0"/>
              <a:t> las clases que </a:t>
            </a:r>
            <a:r>
              <a:rPr lang="es-ES" altLang="es-AR" sz="2800" b="1" dirty="0" smtClean="0"/>
              <a:t>heredan</a:t>
            </a:r>
            <a:r>
              <a:rPr lang="es-ES" altLang="es-AR" sz="2800" dirty="0" smtClean="0"/>
              <a:t> a </a:t>
            </a:r>
            <a:r>
              <a:rPr lang="es-ES" altLang="es-AR" sz="2800" b="1" dirty="0" err="1" smtClean="0">
                <a:latin typeface="Courier New" pitchFamily="49" charset="0"/>
                <a:cs typeface="Courier New" pitchFamily="49" charset="0"/>
              </a:rPr>
              <a:t>ExpendedoraCafe</a:t>
            </a:r>
            <a:r>
              <a:rPr lang="es-ES" altLang="es-AR" sz="2800" dirty="0" smtClean="0"/>
              <a:t> tiene acceso a ellos. </a:t>
            </a: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20700" y="1424965"/>
            <a:ext cx="7723708" cy="424731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altLang="es-AR" b="1" dirty="0" smtClean="0">
                <a:latin typeface="Courier New" pitchFamily="49" charset="0"/>
              </a:rPr>
              <a:t>//Comandos de </a:t>
            </a:r>
            <a:r>
              <a:rPr lang="es-AR" altLang="es-AR" b="1" dirty="0" err="1" smtClean="0">
                <a:latin typeface="Courier New" pitchFamily="49" charset="0"/>
              </a:rPr>
              <a:t>ExpendedoraCafe</a:t>
            </a:r>
            <a:endParaRPr lang="es-AR" altLang="es-AR" b="1" dirty="0">
              <a:latin typeface="Courier New" pitchFamily="49" charset="0"/>
            </a:endParaRPr>
          </a:p>
          <a:p>
            <a:r>
              <a:rPr lang="es-AR" altLang="es-AR" b="1" dirty="0" err="1">
                <a:latin typeface="Courier New" pitchFamily="49" charset="0"/>
              </a:rPr>
              <a:t>public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void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cafe</a:t>
            </a:r>
            <a:r>
              <a:rPr lang="es-AR" altLang="es-AR" b="1" dirty="0">
                <a:latin typeface="Courier New" pitchFamily="49" charset="0"/>
              </a:rPr>
              <a:t>() {</a:t>
            </a:r>
          </a:p>
          <a:p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</a:rPr>
              <a:t>/*Requiere disponibles 40 gramos de café y 200 ml de agua*/</a:t>
            </a:r>
          </a:p>
          <a:p>
            <a:r>
              <a:rPr lang="es-AR" altLang="es-AR" b="1" dirty="0" smtClean="0">
                <a:latin typeface="Courier New" pitchFamily="49" charset="0"/>
              </a:rPr>
              <a:t>  </a:t>
            </a:r>
            <a:r>
              <a:rPr lang="es-AR" altLang="es-AR" b="1" dirty="0" err="1" smtClean="0">
                <a:latin typeface="Courier New" pitchFamily="49" charset="0"/>
              </a:rPr>
              <a:t>cantCafe</a:t>
            </a:r>
            <a:r>
              <a:rPr lang="es-AR" altLang="es-AR" b="1" dirty="0" smtClean="0">
                <a:latin typeface="Courier New" pitchFamily="49" charset="0"/>
              </a:rPr>
              <a:t> = </a:t>
            </a:r>
            <a:r>
              <a:rPr lang="es-AR" altLang="es-AR" b="1" dirty="0" err="1" smtClean="0">
                <a:latin typeface="Courier New" pitchFamily="49" charset="0"/>
              </a:rPr>
              <a:t>cantCafe</a:t>
            </a:r>
            <a:r>
              <a:rPr lang="es-AR" altLang="es-AR" b="1" dirty="0" smtClean="0">
                <a:latin typeface="Courier New" pitchFamily="49" charset="0"/>
              </a:rPr>
              <a:t> – 40; </a:t>
            </a:r>
          </a:p>
          <a:p>
            <a:r>
              <a:rPr lang="es-AR" altLang="es-AR" b="1" dirty="0" smtClean="0">
                <a:latin typeface="Courier New" pitchFamily="49" charset="0"/>
              </a:rPr>
              <a:t>  </a:t>
            </a:r>
            <a:r>
              <a:rPr lang="es-AR" altLang="es-AR" b="1" dirty="0" err="1" smtClean="0">
                <a:latin typeface="Courier New" pitchFamily="49" charset="0"/>
              </a:rPr>
              <a:t>cantAgua</a:t>
            </a:r>
            <a:r>
              <a:rPr lang="es-AR" altLang="es-AR" b="1" dirty="0" smtClean="0">
                <a:latin typeface="Courier New" pitchFamily="49" charset="0"/>
              </a:rPr>
              <a:t> = </a:t>
            </a:r>
            <a:r>
              <a:rPr lang="es-AR" altLang="es-AR" b="1" dirty="0" err="1" smtClean="0">
                <a:latin typeface="Courier New" pitchFamily="49" charset="0"/>
              </a:rPr>
              <a:t>cantAgua</a:t>
            </a:r>
            <a:r>
              <a:rPr lang="es-AR" altLang="es-AR" b="1" dirty="0" smtClean="0">
                <a:latin typeface="Courier New" pitchFamily="49" charset="0"/>
              </a:rPr>
              <a:t> – 200;  </a:t>
            </a:r>
          </a:p>
          <a:p>
            <a:r>
              <a:rPr lang="es-AR" altLang="es-AR" b="1" dirty="0" smtClean="0">
                <a:latin typeface="Courier New" pitchFamily="49" charset="0"/>
              </a:rPr>
              <a:t>} </a:t>
            </a:r>
          </a:p>
          <a:p>
            <a:r>
              <a:rPr lang="es-AR" altLang="es-AR" b="1" dirty="0" err="1" smtClean="0">
                <a:latin typeface="Courier New" pitchFamily="49" charset="0"/>
              </a:rPr>
              <a:t>public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void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recargarCafe</a:t>
            </a:r>
            <a:r>
              <a:rPr lang="es-AR" altLang="es-AR" b="1" dirty="0" smtClean="0">
                <a:latin typeface="Courier New" pitchFamily="49" charset="0"/>
              </a:rPr>
              <a:t>() {</a:t>
            </a:r>
          </a:p>
          <a:p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</a:rPr>
              <a:t>//Carga el depósito completo</a:t>
            </a:r>
          </a:p>
          <a:p>
            <a:r>
              <a:rPr lang="es-AR" altLang="es-AR" b="1" dirty="0" smtClean="0">
                <a:latin typeface="Courier New" pitchFamily="49" charset="0"/>
              </a:rPr>
              <a:t>  </a:t>
            </a:r>
            <a:r>
              <a:rPr lang="es-AR" altLang="es-AR" b="1" dirty="0" err="1" smtClean="0">
                <a:latin typeface="Courier New" pitchFamily="49" charset="0"/>
              </a:rPr>
              <a:t>cantCafe</a:t>
            </a:r>
            <a:r>
              <a:rPr lang="es-AR" altLang="es-AR" b="1" dirty="0" smtClean="0">
                <a:latin typeface="Courier New" pitchFamily="49" charset="0"/>
              </a:rPr>
              <a:t> = </a:t>
            </a:r>
            <a:r>
              <a:rPr lang="es-AR" altLang="es-AR" b="1" dirty="0" err="1" smtClean="0">
                <a:latin typeface="Courier New" pitchFamily="49" charset="0"/>
              </a:rPr>
              <a:t>maxCafe</a:t>
            </a:r>
            <a:r>
              <a:rPr lang="es-AR" altLang="es-AR" b="1" dirty="0" smtClean="0">
                <a:latin typeface="Courier New" pitchFamily="49" charset="0"/>
              </a:rPr>
              <a:t>;   </a:t>
            </a:r>
          </a:p>
          <a:p>
            <a:r>
              <a:rPr lang="es-AR" altLang="es-AR" b="1" dirty="0" smtClean="0">
                <a:latin typeface="Courier New" pitchFamily="49" charset="0"/>
              </a:rPr>
              <a:t>}</a:t>
            </a:r>
          </a:p>
          <a:p>
            <a:r>
              <a:rPr lang="es-AR" altLang="es-AR" b="1" dirty="0" err="1" smtClean="0">
                <a:latin typeface="Courier New" pitchFamily="49" charset="0"/>
              </a:rPr>
              <a:t>public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void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recargarAgua</a:t>
            </a:r>
            <a:r>
              <a:rPr lang="es-AR" altLang="es-AR" b="1" dirty="0" smtClean="0">
                <a:latin typeface="Courier New" pitchFamily="49" charset="0"/>
              </a:rPr>
              <a:t>() {</a:t>
            </a:r>
          </a:p>
          <a:p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</a:rPr>
              <a:t>//Carga el depósito completo</a:t>
            </a:r>
          </a:p>
          <a:p>
            <a:r>
              <a:rPr lang="es-AR" altLang="es-AR" b="1" dirty="0" smtClean="0">
                <a:latin typeface="Courier New" pitchFamily="49" charset="0"/>
              </a:rPr>
              <a:t>  </a:t>
            </a:r>
            <a:r>
              <a:rPr lang="es-AR" altLang="es-AR" b="1" dirty="0" err="1" smtClean="0">
                <a:latin typeface="Courier New" pitchFamily="49" charset="0"/>
              </a:rPr>
              <a:t>cantAgua</a:t>
            </a:r>
            <a:r>
              <a:rPr lang="es-AR" altLang="es-AR" b="1" dirty="0" smtClean="0">
                <a:latin typeface="Courier New" pitchFamily="49" charset="0"/>
              </a:rPr>
              <a:t> = </a:t>
            </a:r>
            <a:r>
              <a:rPr lang="es-AR" altLang="es-AR" b="1" dirty="0" err="1" smtClean="0">
                <a:latin typeface="Courier New" pitchFamily="49" charset="0"/>
              </a:rPr>
              <a:t>maxAgua</a:t>
            </a:r>
            <a:r>
              <a:rPr lang="es-AR" altLang="es-AR" b="1" dirty="0" smtClean="0">
                <a:latin typeface="Courier New" pitchFamily="49" charset="0"/>
              </a:rPr>
              <a:t>;</a:t>
            </a:r>
          </a:p>
          <a:p>
            <a:r>
              <a:rPr lang="es-AR" altLang="es-AR" b="1" dirty="0" smtClean="0">
                <a:latin typeface="Courier New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20700" y="1424965"/>
            <a:ext cx="7723708" cy="258532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altLang="es-AR" b="1" dirty="0" smtClean="0">
                <a:latin typeface="Courier New" pitchFamily="49" charset="0"/>
              </a:rPr>
              <a:t>//Consultas de </a:t>
            </a:r>
            <a:r>
              <a:rPr lang="es-AR" altLang="es-AR" b="1" dirty="0" err="1" smtClean="0">
                <a:latin typeface="Courier New" pitchFamily="49" charset="0"/>
              </a:rPr>
              <a:t>ExpendedoraCafe</a:t>
            </a:r>
            <a:endParaRPr lang="es-AR" altLang="es-AR" b="1" dirty="0" smtClean="0">
              <a:latin typeface="Courier New" pitchFamily="49" charset="0"/>
            </a:endParaRPr>
          </a:p>
          <a:p>
            <a:r>
              <a:rPr lang="es-AR" altLang="es-AR" b="1" dirty="0" err="1" smtClean="0">
                <a:latin typeface="Courier New" pitchFamily="49" charset="0"/>
              </a:rPr>
              <a:t>public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int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vasosCafe</a:t>
            </a:r>
            <a:r>
              <a:rPr lang="es-AR" altLang="es-AR" b="1" dirty="0" smtClean="0">
                <a:latin typeface="Courier New" pitchFamily="49" charset="0"/>
              </a:rPr>
              <a:t>() {</a:t>
            </a:r>
          </a:p>
          <a:p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</a:rPr>
              <a:t>/*Computa cuántos vasos de café pueden prepararse con las cantidades disponibles*/</a:t>
            </a:r>
          </a:p>
          <a:p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int</a:t>
            </a:r>
            <a:r>
              <a:rPr lang="es-AR" altLang="es-AR" b="1" dirty="0" smtClean="0">
                <a:latin typeface="Courier New" pitchFamily="49" charset="0"/>
              </a:rPr>
              <a:t> c = (</a:t>
            </a:r>
            <a:r>
              <a:rPr lang="es-AR" altLang="es-AR" b="1" dirty="0" err="1" smtClean="0">
                <a:latin typeface="Courier New" pitchFamily="49" charset="0"/>
              </a:rPr>
              <a:t>int</a:t>
            </a:r>
            <a:r>
              <a:rPr lang="es-AR" altLang="es-AR" b="1" dirty="0" smtClean="0">
                <a:latin typeface="Courier New" pitchFamily="49" charset="0"/>
              </a:rPr>
              <a:t>) </a:t>
            </a:r>
            <a:r>
              <a:rPr lang="es-AR" altLang="es-AR" b="1" dirty="0" err="1" smtClean="0">
                <a:latin typeface="Courier New" pitchFamily="49" charset="0"/>
              </a:rPr>
              <a:t>cantCafe</a:t>
            </a:r>
            <a:r>
              <a:rPr lang="es-AR" altLang="es-AR" b="1" dirty="0" smtClean="0">
                <a:latin typeface="Courier New" pitchFamily="49" charset="0"/>
              </a:rPr>
              <a:t> / 40;</a:t>
            </a:r>
          </a:p>
          <a:p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int</a:t>
            </a:r>
            <a:r>
              <a:rPr lang="es-AR" altLang="es-AR" b="1" dirty="0" smtClean="0">
                <a:latin typeface="Courier New" pitchFamily="49" charset="0"/>
              </a:rPr>
              <a:t> a = (</a:t>
            </a:r>
            <a:r>
              <a:rPr lang="es-AR" altLang="es-AR" b="1" dirty="0" err="1" smtClean="0">
                <a:latin typeface="Courier New" pitchFamily="49" charset="0"/>
              </a:rPr>
              <a:t>int</a:t>
            </a:r>
            <a:r>
              <a:rPr lang="es-AR" altLang="es-AR" b="1" dirty="0" smtClean="0">
                <a:latin typeface="Courier New" pitchFamily="49" charset="0"/>
              </a:rPr>
              <a:t>) </a:t>
            </a:r>
            <a:r>
              <a:rPr lang="es-AR" altLang="es-AR" b="1" dirty="0" err="1" smtClean="0">
                <a:latin typeface="Courier New" pitchFamily="49" charset="0"/>
              </a:rPr>
              <a:t>cantAgua</a:t>
            </a:r>
            <a:r>
              <a:rPr lang="es-AR" altLang="es-AR" b="1" dirty="0" smtClean="0">
                <a:latin typeface="Courier New" pitchFamily="49" charset="0"/>
              </a:rPr>
              <a:t> / 200;</a:t>
            </a:r>
          </a:p>
          <a:p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if</a:t>
            </a:r>
            <a:r>
              <a:rPr lang="es-AR" altLang="es-AR" b="1" dirty="0" smtClean="0">
                <a:latin typeface="Courier New" pitchFamily="49" charset="0"/>
              </a:rPr>
              <a:t> (c &lt; a) </a:t>
            </a:r>
            <a:r>
              <a:rPr lang="es-AR" altLang="es-AR" b="1" dirty="0" err="1" smtClean="0">
                <a:latin typeface="Courier New" pitchFamily="49" charset="0"/>
              </a:rPr>
              <a:t>return</a:t>
            </a:r>
            <a:r>
              <a:rPr lang="es-AR" altLang="es-AR" b="1" dirty="0" smtClean="0">
                <a:latin typeface="Courier New" pitchFamily="49" charset="0"/>
              </a:rPr>
              <a:t> c;</a:t>
            </a:r>
          </a:p>
          <a:p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else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return</a:t>
            </a:r>
            <a:r>
              <a:rPr lang="es-AR" altLang="es-AR" b="1" dirty="0" smtClean="0">
                <a:latin typeface="Courier New" pitchFamily="49" charset="0"/>
              </a:rPr>
              <a:t> a;</a:t>
            </a:r>
          </a:p>
          <a:p>
            <a:r>
              <a:rPr lang="es-AR" altLang="es-AR" b="1" dirty="0" smtClean="0">
                <a:latin typeface="Courier New" pitchFamily="49" charset="0"/>
              </a:rPr>
              <a:t>}</a:t>
            </a:r>
            <a:endParaRPr lang="es-AR" altLang="es-AR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92645" y="1412776"/>
            <a:ext cx="7751763" cy="175432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b="1" dirty="0" err="1">
                <a:latin typeface="Courier New" pitchFamily="49" charset="0"/>
              </a:rPr>
              <a:t>class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smtClean="0">
                <a:latin typeface="Courier New" pitchFamily="49" charset="0"/>
              </a:rPr>
              <a:t>M111 </a:t>
            </a:r>
            <a:r>
              <a:rPr lang="es-AR" altLang="es-AR" b="1" dirty="0" err="1" smtClean="0">
                <a:solidFill>
                  <a:srgbClr val="FF0000"/>
                </a:solidFill>
                <a:latin typeface="Courier New" pitchFamily="49" charset="0"/>
              </a:rPr>
              <a:t>extends</a:t>
            </a:r>
            <a:r>
              <a:rPr lang="es-AR" altLang="es-AR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s-AR" altLang="es-AR" b="1" dirty="0" err="1" smtClean="0">
                <a:solidFill>
                  <a:srgbClr val="FF0000"/>
                </a:solidFill>
                <a:latin typeface="Courier New" pitchFamily="49" charset="0"/>
              </a:rPr>
              <a:t>ExpendedoraCafe</a:t>
            </a:r>
            <a:r>
              <a:rPr lang="es-AR" altLang="es-AR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s-AR" altLang="es-AR" b="1" dirty="0" smtClean="0">
                <a:latin typeface="Courier New" pitchFamily="49" charset="0"/>
              </a:rPr>
              <a:t>{</a:t>
            </a:r>
            <a:endParaRPr lang="es-AR" altLang="es-AR" b="1" dirty="0">
              <a:latin typeface="Courier New" pitchFamily="49" charset="0"/>
            </a:endParaRPr>
          </a:p>
          <a:p>
            <a:r>
              <a:rPr lang="es-AR" altLang="es-AR" b="1" dirty="0">
                <a:latin typeface="Courier New" pitchFamily="49" charset="0"/>
              </a:rPr>
              <a:t>//atributos de </a:t>
            </a:r>
            <a:r>
              <a:rPr lang="es-AR" altLang="es-AR" b="1" dirty="0" smtClean="0">
                <a:latin typeface="Courier New" pitchFamily="49" charset="0"/>
              </a:rPr>
              <a:t>clase</a:t>
            </a:r>
          </a:p>
          <a:p>
            <a:r>
              <a:rPr lang="es-AR" altLang="es-AR" b="1" dirty="0" smtClean="0">
                <a:latin typeface="Courier New" pitchFamily="49" charset="0"/>
              </a:rPr>
              <a:t>//gramos</a:t>
            </a:r>
            <a:endParaRPr lang="es-AR" altLang="es-AR" b="1" dirty="0">
              <a:latin typeface="Courier New" pitchFamily="49" charset="0"/>
            </a:endParaRPr>
          </a:p>
          <a:p>
            <a:r>
              <a:rPr lang="es-AR" altLang="es-AR" b="1" dirty="0" err="1" smtClean="0">
                <a:latin typeface="Courier New" pitchFamily="49" charset="0"/>
              </a:rPr>
              <a:t>protected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static</a:t>
            </a:r>
            <a:r>
              <a:rPr lang="es-AR" altLang="es-AR" b="1" dirty="0">
                <a:latin typeface="Courier New" pitchFamily="49" charset="0"/>
              </a:rPr>
              <a:t> final </a:t>
            </a:r>
            <a:r>
              <a:rPr lang="es-AR" altLang="es-AR" b="1" dirty="0" err="1">
                <a:latin typeface="Courier New" pitchFamily="49" charset="0"/>
              </a:rPr>
              <a:t>int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maxLeche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>
                <a:latin typeface="Courier New" pitchFamily="49" charset="0"/>
              </a:rPr>
              <a:t>= </a:t>
            </a:r>
            <a:r>
              <a:rPr lang="es-AR" altLang="es-AR" b="1" dirty="0" smtClean="0">
                <a:latin typeface="Courier New" pitchFamily="49" charset="0"/>
              </a:rPr>
              <a:t>600;</a:t>
            </a:r>
            <a:endParaRPr lang="es-AR" altLang="es-AR" b="1" dirty="0">
              <a:latin typeface="Courier New" pitchFamily="49" charset="0"/>
            </a:endParaRPr>
          </a:p>
          <a:p>
            <a:r>
              <a:rPr lang="es-AR" altLang="es-AR" b="1" dirty="0" smtClean="0">
                <a:latin typeface="Courier New" pitchFamily="49" charset="0"/>
              </a:rPr>
              <a:t>//</a:t>
            </a:r>
            <a:r>
              <a:rPr lang="es-AR" altLang="es-AR" b="1" dirty="0">
                <a:latin typeface="Courier New" pitchFamily="49" charset="0"/>
              </a:rPr>
              <a:t>atributos de instancia</a:t>
            </a:r>
          </a:p>
          <a:p>
            <a:r>
              <a:rPr lang="es-AR" altLang="es-AR" b="1" dirty="0" err="1" smtClean="0">
                <a:latin typeface="Courier New" pitchFamily="49" charset="0"/>
              </a:rPr>
              <a:t>protected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int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cantLeche</a:t>
            </a:r>
            <a:r>
              <a:rPr lang="es-AR" altLang="es-AR" b="1" dirty="0" smtClean="0">
                <a:latin typeface="Courier New" pitchFamily="49" charset="0"/>
              </a:rPr>
              <a:t>;</a:t>
            </a:r>
            <a:endParaRPr lang="es-AR" altLang="es-AR" b="1" dirty="0">
              <a:latin typeface="Courier New" pitchFamily="49" charset="0"/>
            </a:endParaRP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467544" y="4941168"/>
            <a:ext cx="7620000" cy="1584176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s-ES" altLang="es-AR" sz="3000" dirty="0" smtClean="0"/>
              <a:t>En Java la palabra </a:t>
            </a:r>
            <a:r>
              <a:rPr lang="es-ES" altLang="es-AR" sz="2800" b="1" dirty="0" err="1" smtClean="0">
                <a:latin typeface="Courier New" pitchFamily="49" charset="0"/>
              </a:rPr>
              <a:t>extend</a:t>
            </a:r>
            <a:r>
              <a:rPr lang="es-ES" altLang="es-AR" sz="3000" dirty="0" smtClean="0"/>
              <a:t> especifica que la clase </a:t>
            </a:r>
            <a:r>
              <a:rPr lang="es-ES" altLang="es-AR" sz="2800" b="1" dirty="0" smtClean="0">
                <a:latin typeface="Courier New" pitchFamily="49" charset="0"/>
              </a:rPr>
              <a:t>M111</a:t>
            </a:r>
            <a:r>
              <a:rPr lang="es-ES" altLang="es-AR" sz="3000" dirty="0" smtClean="0"/>
              <a:t> hereda de la clase </a:t>
            </a:r>
            <a:r>
              <a:rPr lang="es-ES" altLang="es-AR" sz="2800" b="1" dirty="0" err="1" smtClean="0">
                <a:latin typeface="Courier New" pitchFamily="49" charset="0"/>
              </a:rPr>
              <a:t>ExpendedoraCafe</a:t>
            </a:r>
            <a:r>
              <a:rPr lang="es-ES" altLang="es-AR" sz="3000" dirty="0" smtClean="0"/>
              <a:t>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7544" y="1412776"/>
            <a:ext cx="7741170" cy="175432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altLang="es-AR" b="1" dirty="0" smtClean="0">
                <a:latin typeface="Courier New" pitchFamily="49" charset="0"/>
              </a:rPr>
              <a:t>//Constructor de M111</a:t>
            </a:r>
            <a:endParaRPr lang="es-AR" altLang="es-AR" b="1" dirty="0">
              <a:latin typeface="Courier New" pitchFamily="49" charset="0"/>
            </a:endParaRPr>
          </a:p>
          <a:p>
            <a:r>
              <a:rPr lang="es-AR" altLang="es-AR" b="1" dirty="0" err="1">
                <a:latin typeface="Courier New" pitchFamily="49" charset="0"/>
              </a:rPr>
              <a:t>public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smtClean="0">
                <a:latin typeface="Courier New" pitchFamily="49" charset="0"/>
              </a:rPr>
              <a:t>M111() </a:t>
            </a:r>
            <a:r>
              <a:rPr lang="es-AR" altLang="es-AR" b="1" dirty="0">
                <a:latin typeface="Courier New" pitchFamily="49" charset="0"/>
              </a:rPr>
              <a:t>{</a:t>
            </a:r>
          </a:p>
          <a:p>
            <a:r>
              <a:rPr lang="es-AR" altLang="es-AR" b="1" dirty="0">
                <a:latin typeface="Courier New" pitchFamily="49" charset="0"/>
              </a:rPr>
              <a:t>//Cada depósito se carga completo</a:t>
            </a:r>
          </a:p>
          <a:p>
            <a:r>
              <a:rPr lang="es-AR" altLang="es-AR" b="1" dirty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es-AR" altLang="es-AR" b="1" dirty="0" err="1" smtClean="0">
                <a:solidFill>
                  <a:srgbClr val="FF0000"/>
                </a:solidFill>
                <a:latin typeface="Courier New" pitchFamily="49" charset="0"/>
              </a:rPr>
              <a:t>super</a:t>
            </a:r>
            <a:r>
              <a:rPr lang="es-AR" altLang="es-AR" b="1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</a:p>
          <a:p>
            <a:r>
              <a:rPr lang="es-AR" altLang="es-AR" b="1" dirty="0" smtClean="0">
                <a:latin typeface="Courier New" pitchFamily="49" charset="0"/>
              </a:rPr>
              <a:t>  </a:t>
            </a:r>
            <a:r>
              <a:rPr lang="es-AR" altLang="es-AR" b="1" dirty="0" err="1" smtClean="0">
                <a:latin typeface="Courier New" pitchFamily="49" charset="0"/>
              </a:rPr>
              <a:t>cantLeche</a:t>
            </a:r>
            <a:r>
              <a:rPr lang="es-AR" altLang="es-AR" b="1" dirty="0" smtClean="0">
                <a:latin typeface="Courier New" pitchFamily="49" charset="0"/>
              </a:rPr>
              <a:t> = </a:t>
            </a:r>
            <a:r>
              <a:rPr lang="es-AR" altLang="es-AR" b="1" dirty="0" err="1" smtClean="0">
                <a:latin typeface="Courier New" pitchFamily="49" charset="0"/>
              </a:rPr>
              <a:t>maxLeche</a:t>
            </a:r>
            <a:r>
              <a:rPr lang="es-AR" altLang="es-AR" b="1" dirty="0" smtClean="0">
                <a:latin typeface="Courier New" pitchFamily="49" charset="0"/>
              </a:rPr>
              <a:t>;</a:t>
            </a:r>
            <a:endParaRPr lang="es-AR" altLang="es-AR" b="1" dirty="0">
              <a:latin typeface="Courier New" pitchFamily="49" charset="0"/>
            </a:endParaRPr>
          </a:p>
          <a:p>
            <a:r>
              <a:rPr lang="es-AR" altLang="es-AR" b="1" dirty="0">
                <a:latin typeface="Courier New" pitchFamily="49" charset="0"/>
              </a:rPr>
              <a:t>}</a:t>
            </a: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467544" y="3284984"/>
            <a:ext cx="7620000" cy="3384376"/>
          </a:xfrm>
        </p:spPr>
        <p:txBody>
          <a:bodyPr>
            <a:normAutofit fontScale="85000" lnSpcReduction="20000"/>
          </a:bodyPr>
          <a:lstStyle/>
          <a:p>
            <a:pPr marL="0" indent="11113">
              <a:lnSpc>
                <a:spcPct val="110000"/>
              </a:lnSpc>
              <a:spcBef>
                <a:spcPts val="600"/>
              </a:spcBef>
              <a:buNone/>
            </a:pPr>
            <a:r>
              <a:rPr lang="es-ES" altLang="es-AR" sz="3200" dirty="0" smtClean="0"/>
              <a:t>Una clase derivada hereda de la clase base todos sus atributos y métodos, pero </a:t>
            </a:r>
            <a:r>
              <a:rPr lang="es-ES" altLang="es-AR" sz="3200" b="1" dirty="0" smtClean="0"/>
              <a:t>no los constructores</a:t>
            </a:r>
            <a:r>
              <a:rPr lang="es-ES" altLang="es-AR" sz="3200" dirty="0" smtClean="0"/>
              <a:t>.</a:t>
            </a:r>
          </a:p>
          <a:p>
            <a:pPr marL="0" indent="11113">
              <a:lnSpc>
                <a:spcPct val="110000"/>
              </a:lnSpc>
              <a:spcBef>
                <a:spcPts val="600"/>
              </a:spcBef>
              <a:buNone/>
            </a:pPr>
            <a:r>
              <a:rPr lang="es-ES" altLang="es-AR" sz="3200" dirty="0" smtClean="0"/>
              <a:t>Cada constructor de la clase derivada puede usar invocar a un constructor de la clase base usando </a:t>
            </a:r>
            <a:r>
              <a:rPr lang="es-ES" altLang="es-AR" sz="3200" b="1" dirty="0" smtClean="0"/>
              <a:t>palabra clave</a:t>
            </a:r>
            <a:r>
              <a:rPr lang="es-ES" altLang="es-AR" sz="3200" dirty="0" smtClean="0"/>
              <a:t> </a:t>
            </a:r>
            <a:r>
              <a:rPr lang="es-ES" altLang="es-AR" sz="3200" b="1" dirty="0" err="1" smtClean="0"/>
              <a:t>super</a:t>
            </a:r>
            <a:r>
              <a:rPr lang="es-ES" altLang="es-AR" sz="3200" dirty="0" smtClean="0"/>
              <a:t>.  </a:t>
            </a:r>
          </a:p>
          <a:p>
            <a:pPr marL="0" indent="11113">
              <a:lnSpc>
                <a:spcPct val="110000"/>
              </a:lnSpc>
              <a:spcBef>
                <a:spcPts val="600"/>
              </a:spcBef>
              <a:buNone/>
            </a:pPr>
            <a:r>
              <a:rPr lang="es-ES" altLang="es-AR" sz="3200" dirty="0" smtClean="0"/>
              <a:t>Si se invoca un constructor de la clase base </a:t>
            </a:r>
            <a:r>
              <a:rPr lang="es-ES" altLang="es-AR" sz="3200" b="1" dirty="0" smtClean="0"/>
              <a:t>siempre tiene que ser en la primera línea </a:t>
            </a:r>
            <a:r>
              <a:rPr lang="es-ES" altLang="es-AR" sz="3200" dirty="0" smtClean="0"/>
              <a:t>del bloque de código</a:t>
            </a:r>
            <a:r>
              <a:rPr lang="es-ES" altLang="es-AR" sz="3200" b="1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467544" y="4941168"/>
            <a:ext cx="7620000" cy="1584176"/>
          </a:xfrm>
        </p:spPr>
        <p:txBody>
          <a:bodyPr>
            <a:normAutofit fontScale="925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s-ES" altLang="es-AR" sz="3000" dirty="0" smtClean="0"/>
              <a:t>El estado interno de cada objeto de clase </a:t>
            </a:r>
            <a:r>
              <a:rPr lang="es-ES" altLang="es-AR" sz="3000" b="1" dirty="0" smtClean="0">
                <a:latin typeface="Courier New" pitchFamily="49" charset="0"/>
                <a:cs typeface="Courier New" pitchFamily="49" charset="0"/>
              </a:rPr>
              <a:t>M111</a:t>
            </a:r>
            <a:r>
              <a:rPr lang="es-ES" altLang="es-AR" sz="3000" dirty="0" smtClean="0"/>
              <a:t> incluye los atributos definidos en esa clase más los atributos heredados de </a:t>
            </a:r>
            <a:r>
              <a:rPr lang="es-ES" altLang="es-AR" sz="3000" b="1" dirty="0" err="1" smtClean="0">
                <a:latin typeface="Courier New" pitchFamily="49" charset="0"/>
                <a:cs typeface="Courier New" pitchFamily="49" charset="0"/>
              </a:rPr>
              <a:t>ExpendedoraCafe</a:t>
            </a:r>
            <a:r>
              <a:rPr lang="es-ES" altLang="es-AR" sz="3000" dirty="0" smtClean="0"/>
              <a:t>. </a:t>
            </a:r>
            <a:endParaRPr lang="es-AR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085975" y="1965325"/>
            <a:ext cx="3994150" cy="17399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s-AR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479925" y="2101850"/>
            <a:ext cx="1325563" cy="320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s-AR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270125" y="2055813"/>
            <a:ext cx="207168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s-AR" altLang="es-AR" dirty="0" err="1">
                <a:latin typeface="Courier New" pitchFamily="49" charset="0"/>
              </a:rPr>
              <a:t>cantCafe</a:t>
            </a:r>
            <a:endParaRPr lang="es-AR" altLang="es-AR" dirty="0">
              <a:latin typeface="Courier New" pitchFamily="49" charset="0"/>
            </a:endParaRPr>
          </a:p>
          <a:p>
            <a:pPr>
              <a:spcBef>
                <a:spcPts val="1200"/>
              </a:spcBef>
            </a:pPr>
            <a:r>
              <a:rPr lang="es-AR" altLang="es-AR" dirty="0" err="1" smtClean="0">
                <a:latin typeface="Courier New" pitchFamily="49" charset="0"/>
              </a:rPr>
              <a:t>cantAgua</a:t>
            </a:r>
            <a:endParaRPr lang="es-AR" altLang="es-AR" dirty="0">
              <a:latin typeface="Courier New" pitchFamily="49" charset="0"/>
            </a:endParaRPr>
          </a:p>
          <a:p>
            <a:pPr>
              <a:spcBef>
                <a:spcPts val="1200"/>
              </a:spcBef>
            </a:pPr>
            <a:r>
              <a:rPr lang="es-AR" altLang="es-AR" dirty="0" err="1" smtClean="0">
                <a:latin typeface="Courier New" pitchFamily="49" charset="0"/>
              </a:rPr>
              <a:t>cantLeche</a:t>
            </a:r>
            <a:endParaRPr lang="es-AR" altLang="es-AR" dirty="0">
              <a:latin typeface="Courier New" pitchFamily="49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479925" y="2497971"/>
            <a:ext cx="1325563" cy="320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s-AR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479925" y="2892301"/>
            <a:ext cx="1325563" cy="320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s-AR"/>
          </a:p>
        </p:txBody>
      </p:sp>
      <p:sp>
        <p:nvSpPr>
          <p:cNvPr id="15" name="14 CuadroTexto"/>
          <p:cNvSpPr txBox="1"/>
          <p:nvPr/>
        </p:nvSpPr>
        <p:spPr>
          <a:xfrm>
            <a:off x="2123728" y="148478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latin typeface="Courier New" pitchFamily="49" charset="0"/>
                <a:cs typeface="Courier New" pitchFamily="49" charset="0"/>
              </a:rPr>
              <a:t>:M111</a:t>
            </a:r>
            <a:endParaRPr lang="es-AR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2086010" y="1412776"/>
            <a:ext cx="3994150" cy="23008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20700" y="1424965"/>
            <a:ext cx="7723708" cy="313932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altLang="es-AR" b="1" dirty="0" smtClean="0">
                <a:latin typeface="Courier New" pitchFamily="49" charset="0"/>
              </a:rPr>
              <a:t>//Comandos de M111</a:t>
            </a:r>
            <a:endParaRPr lang="es-AR" altLang="es-AR" b="1" dirty="0">
              <a:latin typeface="Courier New" pitchFamily="49" charset="0"/>
            </a:endParaRPr>
          </a:p>
          <a:p>
            <a:r>
              <a:rPr lang="es-AR" altLang="es-AR" b="1" dirty="0" err="1">
                <a:latin typeface="Courier New" pitchFamily="49" charset="0"/>
              </a:rPr>
              <a:t>public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void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cafeConLeche</a:t>
            </a:r>
            <a:r>
              <a:rPr lang="es-AR" altLang="es-AR" b="1" dirty="0" smtClean="0">
                <a:latin typeface="Courier New" pitchFamily="49" charset="0"/>
              </a:rPr>
              <a:t>() {</a:t>
            </a:r>
          </a:p>
          <a:p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</a:rPr>
              <a:t>/*Requiere disponibles 40 gramos de café, 200 ml de agua y 20 </a:t>
            </a:r>
            <a:r>
              <a:rPr lang="es-AR" altLang="es-AR" b="1" dirty="0" err="1" smtClean="0">
                <a:solidFill>
                  <a:srgbClr val="00B050"/>
                </a:solidFill>
                <a:latin typeface="Courier New" pitchFamily="49" charset="0"/>
              </a:rPr>
              <a:t>grs</a:t>
            </a:r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</a:rPr>
              <a:t> de leche*/</a:t>
            </a:r>
            <a:endParaRPr lang="es-AR" altLang="es-AR" b="1" dirty="0">
              <a:solidFill>
                <a:srgbClr val="00B050"/>
              </a:solidFill>
              <a:latin typeface="Courier New" pitchFamily="49" charset="0"/>
            </a:endParaRPr>
          </a:p>
          <a:p>
            <a:r>
              <a:rPr lang="es-AR" altLang="es-AR" b="1" dirty="0">
                <a:latin typeface="Courier New" pitchFamily="49" charset="0"/>
              </a:rPr>
              <a:t>  </a:t>
            </a:r>
            <a:r>
              <a:rPr lang="es-AR" altLang="es-AR" b="1" dirty="0" err="1" smtClean="0">
                <a:latin typeface="Courier New" pitchFamily="49" charset="0"/>
              </a:rPr>
              <a:t>cafe</a:t>
            </a:r>
            <a:r>
              <a:rPr lang="es-AR" altLang="es-AR" b="1" dirty="0" smtClean="0">
                <a:latin typeface="Courier New" pitchFamily="49" charset="0"/>
              </a:rPr>
              <a:t>();</a:t>
            </a:r>
          </a:p>
          <a:p>
            <a:r>
              <a:rPr lang="es-ES" altLang="es-AR" b="1" dirty="0">
                <a:latin typeface="Courier New" pitchFamily="49" charset="0"/>
              </a:rPr>
              <a:t> </a:t>
            </a:r>
            <a:r>
              <a:rPr lang="es-ES" altLang="es-AR" b="1" dirty="0" smtClean="0">
                <a:latin typeface="Courier New" pitchFamily="49" charset="0"/>
              </a:rPr>
              <a:t> </a:t>
            </a:r>
            <a:r>
              <a:rPr lang="es-ES" altLang="es-AR" b="1" dirty="0" err="1" smtClean="0">
                <a:latin typeface="Courier New" pitchFamily="49" charset="0"/>
              </a:rPr>
              <a:t>cantLeche</a:t>
            </a:r>
            <a:r>
              <a:rPr lang="es-ES" altLang="es-AR" b="1" dirty="0" smtClean="0">
                <a:latin typeface="Courier New" pitchFamily="49" charset="0"/>
              </a:rPr>
              <a:t> = </a:t>
            </a:r>
            <a:r>
              <a:rPr lang="es-ES" altLang="es-AR" b="1" dirty="0" err="1" smtClean="0">
                <a:latin typeface="Courier New" pitchFamily="49" charset="0"/>
              </a:rPr>
              <a:t>cantLeche</a:t>
            </a:r>
            <a:r>
              <a:rPr lang="es-ES" altLang="es-AR" b="1" dirty="0" smtClean="0">
                <a:latin typeface="Courier New" pitchFamily="49" charset="0"/>
              </a:rPr>
              <a:t> -20;</a:t>
            </a:r>
            <a:endParaRPr lang="es-AR" altLang="es-AR" b="1" dirty="0">
              <a:latin typeface="Courier New" pitchFamily="49" charset="0"/>
            </a:endParaRPr>
          </a:p>
          <a:p>
            <a:r>
              <a:rPr lang="es-AR" altLang="es-AR" b="1" dirty="0">
                <a:latin typeface="Courier New" pitchFamily="49" charset="0"/>
              </a:rPr>
              <a:t>} </a:t>
            </a:r>
          </a:p>
          <a:p>
            <a:r>
              <a:rPr lang="es-AR" altLang="es-AR" b="1" dirty="0" err="1">
                <a:latin typeface="Courier New" pitchFamily="49" charset="0"/>
              </a:rPr>
              <a:t>public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void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recargarLeche</a:t>
            </a:r>
            <a:r>
              <a:rPr lang="es-AR" altLang="es-AR" b="1" dirty="0" smtClean="0">
                <a:latin typeface="Courier New" pitchFamily="49" charset="0"/>
              </a:rPr>
              <a:t>() {</a:t>
            </a:r>
          </a:p>
          <a:p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</a:rPr>
              <a:t>//Carga el depósito completo</a:t>
            </a:r>
          </a:p>
          <a:p>
            <a:r>
              <a:rPr lang="es-AR" altLang="es-AR" b="1" dirty="0" smtClean="0">
                <a:latin typeface="Courier New" pitchFamily="49" charset="0"/>
              </a:rPr>
              <a:t>  </a:t>
            </a:r>
            <a:r>
              <a:rPr lang="es-AR" altLang="es-AR" b="1" dirty="0" err="1" smtClean="0">
                <a:latin typeface="Courier New" pitchFamily="49" charset="0"/>
              </a:rPr>
              <a:t>cantLeche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>
                <a:latin typeface="Courier New" pitchFamily="49" charset="0"/>
              </a:rPr>
              <a:t>= </a:t>
            </a:r>
            <a:r>
              <a:rPr lang="es-AR" altLang="es-AR" b="1" dirty="0" err="1" smtClean="0">
                <a:latin typeface="Courier New" pitchFamily="49" charset="0"/>
              </a:rPr>
              <a:t>maxLeche</a:t>
            </a:r>
            <a:r>
              <a:rPr lang="es-AR" altLang="es-AR" b="1" dirty="0" smtClean="0">
                <a:latin typeface="Courier New" pitchFamily="49" charset="0"/>
              </a:rPr>
              <a:t>;</a:t>
            </a:r>
            <a:endParaRPr lang="es-AR" altLang="es-AR" b="1" dirty="0">
              <a:latin typeface="Courier New" pitchFamily="49" charset="0"/>
            </a:endParaRPr>
          </a:p>
          <a:p>
            <a:r>
              <a:rPr lang="es-AR" altLang="es-AR" b="1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20700" y="1424965"/>
            <a:ext cx="7723708" cy="258532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altLang="es-AR" b="1" dirty="0" smtClean="0">
                <a:latin typeface="Courier New" pitchFamily="49" charset="0"/>
              </a:rPr>
              <a:t>//Consultas de M111</a:t>
            </a:r>
          </a:p>
          <a:p>
            <a:r>
              <a:rPr lang="es-AR" altLang="es-AR" b="1" dirty="0" err="1" smtClean="0">
                <a:latin typeface="Courier New" pitchFamily="49" charset="0"/>
              </a:rPr>
              <a:t>public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int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vasosCafeConLeche</a:t>
            </a:r>
            <a:r>
              <a:rPr lang="es-AR" altLang="es-AR" b="1" dirty="0" smtClean="0">
                <a:latin typeface="Courier New" pitchFamily="49" charset="0"/>
              </a:rPr>
              <a:t>() {</a:t>
            </a:r>
          </a:p>
          <a:p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</a:rPr>
              <a:t>/*Computa cuántos vasos de café con leche pueden prepararse con las cantidades disponibles*/</a:t>
            </a:r>
          </a:p>
          <a:p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int</a:t>
            </a:r>
            <a:r>
              <a:rPr lang="es-AR" altLang="es-AR" b="1" dirty="0" smtClean="0">
                <a:latin typeface="Courier New" pitchFamily="49" charset="0"/>
              </a:rPr>
              <a:t> c =  </a:t>
            </a:r>
            <a:r>
              <a:rPr lang="es-AR" altLang="es-AR" b="1" dirty="0" err="1" smtClean="0">
                <a:latin typeface="Courier New" pitchFamily="49" charset="0"/>
              </a:rPr>
              <a:t>vasosCafe</a:t>
            </a:r>
            <a:r>
              <a:rPr lang="es-AR" altLang="es-AR" b="1" dirty="0" smtClean="0">
                <a:latin typeface="Courier New" pitchFamily="49" charset="0"/>
              </a:rPr>
              <a:t>();</a:t>
            </a:r>
          </a:p>
          <a:p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int</a:t>
            </a:r>
            <a:r>
              <a:rPr lang="es-AR" altLang="es-AR" b="1" dirty="0" smtClean="0">
                <a:latin typeface="Courier New" pitchFamily="49" charset="0"/>
              </a:rPr>
              <a:t> l = (</a:t>
            </a:r>
            <a:r>
              <a:rPr lang="es-AR" altLang="es-AR" b="1" dirty="0" err="1" smtClean="0">
                <a:latin typeface="Courier New" pitchFamily="49" charset="0"/>
              </a:rPr>
              <a:t>int</a:t>
            </a:r>
            <a:r>
              <a:rPr lang="es-AR" altLang="es-AR" b="1" dirty="0" smtClean="0">
                <a:latin typeface="Courier New" pitchFamily="49" charset="0"/>
              </a:rPr>
              <a:t>) </a:t>
            </a:r>
            <a:r>
              <a:rPr lang="es-AR" altLang="es-AR" b="1" dirty="0" err="1" smtClean="0">
                <a:latin typeface="Courier New" pitchFamily="49" charset="0"/>
              </a:rPr>
              <a:t>cantLeche</a:t>
            </a:r>
            <a:r>
              <a:rPr lang="es-AR" altLang="es-AR" b="1" dirty="0" smtClean="0">
                <a:latin typeface="Courier New" pitchFamily="49" charset="0"/>
              </a:rPr>
              <a:t> / 20;</a:t>
            </a:r>
          </a:p>
          <a:p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if</a:t>
            </a:r>
            <a:r>
              <a:rPr lang="es-AR" altLang="es-AR" b="1" dirty="0" smtClean="0">
                <a:latin typeface="Courier New" pitchFamily="49" charset="0"/>
              </a:rPr>
              <a:t> (c &lt; </a:t>
            </a:r>
            <a:r>
              <a:rPr lang="es-AR" altLang="es-AR" b="1" dirty="0">
                <a:latin typeface="Courier New" pitchFamily="49" charset="0"/>
              </a:rPr>
              <a:t>l</a:t>
            </a:r>
            <a:r>
              <a:rPr lang="es-AR" altLang="es-AR" b="1" dirty="0" smtClean="0">
                <a:latin typeface="Courier New" pitchFamily="49" charset="0"/>
              </a:rPr>
              <a:t>) </a:t>
            </a:r>
            <a:r>
              <a:rPr lang="es-AR" altLang="es-AR" b="1" dirty="0" err="1" smtClean="0">
                <a:latin typeface="Courier New" pitchFamily="49" charset="0"/>
              </a:rPr>
              <a:t>return</a:t>
            </a:r>
            <a:r>
              <a:rPr lang="es-AR" altLang="es-AR" b="1" dirty="0" smtClean="0">
                <a:latin typeface="Courier New" pitchFamily="49" charset="0"/>
              </a:rPr>
              <a:t> c;</a:t>
            </a:r>
          </a:p>
          <a:p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else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return</a:t>
            </a:r>
            <a:r>
              <a:rPr lang="es-AR" altLang="es-AR" b="1" dirty="0" smtClean="0">
                <a:latin typeface="Courier New" pitchFamily="49" charset="0"/>
              </a:rPr>
              <a:t> l;</a:t>
            </a:r>
          </a:p>
          <a:p>
            <a:r>
              <a:rPr lang="es-AR" altLang="es-AR" b="1" dirty="0" smtClean="0">
                <a:latin typeface="Courier New" pitchFamily="49" charset="0"/>
              </a:rPr>
              <a:t>}</a:t>
            </a:r>
            <a:endParaRPr lang="es-AR" altLang="es-AR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39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3238" y="3645024"/>
            <a:ext cx="7741170" cy="230832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altLang="es-AR" b="1" dirty="0" smtClean="0">
                <a:latin typeface="Courier New" pitchFamily="49" charset="0"/>
              </a:rPr>
              <a:t>//Constructor de R101</a:t>
            </a:r>
            <a:endParaRPr lang="es-AR" altLang="es-AR" b="1" dirty="0">
              <a:latin typeface="Courier New" pitchFamily="49" charset="0"/>
            </a:endParaRPr>
          </a:p>
          <a:p>
            <a:r>
              <a:rPr lang="es-AR" altLang="es-AR" b="1" dirty="0" err="1">
                <a:latin typeface="Courier New" pitchFamily="49" charset="0"/>
              </a:rPr>
              <a:t>public</a:t>
            </a:r>
            <a:r>
              <a:rPr lang="es-AR" altLang="es-AR" b="1" dirty="0">
                <a:latin typeface="Courier New" pitchFamily="49" charset="0"/>
              </a:rPr>
              <a:t> R</a:t>
            </a:r>
            <a:r>
              <a:rPr lang="es-AR" altLang="es-AR" b="1" dirty="0" smtClean="0">
                <a:latin typeface="Courier New" pitchFamily="49" charset="0"/>
              </a:rPr>
              <a:t>101() </a:t>
            </a:r>
            <a:r>
              <a:rPr lang="es-AR" altLang="es-AR" b="1" dirty="0">
                <a:latin typeface="Courier New" pitchFamily="49" charset="0"/>
              </a:rPr>
              <a:t>{</a:t>
            </a:r>
          </a:p>
          <a:p>
            <a:r>
              <a:rPr lang="es-AR" altLang="es-AR" b="1" dirty="0">
                <a:latin typeface="Courier New" pitchFamily="49" charset="0"/>
              </a:rPr>
              <a:t>//Cada depósito se carga completo</a:t>
            </a:r>
          </a:p>
          <a:p>
            <a:r>
              <a:rPr lang="es-AR" altLang="es-AR" b="1" dirty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es-AR" altLang="es-AR" b="1" dirty="0" err="1" smtClean="0">
                <a:solidFill>
                  <a:srgbClr val="FF0000"/>
                </a:solidFill>
                <a:latin typeface="Courier New" pitchFamily="49" charset="0"/>
              </a:rPr>
              <a:t>super</a:t>
            </a:r>
            <a:r>
              <a:rPr lang="es-AR" altLang="es-AR" b="1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</a:p>
          <a:p>
            <a:r>
              <a:rPr lang="es-AR" altLang="es-AR" b="1" dirty="0" smtClean="0">
                <a:latin typeface="Courier New" pitchFamily="49" charset="0"/>
              </a:rPr>
              <a:t>  </a:t>
            </a:r>
            <a:r>
              <a:rPr lang="es-AR" altLang="es-AR" b="1" dirty="0" err="1" smtClean="0">
                <a:latin typeface="Courier New" pitchFamily="49" charset="0"/>
              </a:rPr>
              <a:t>cantCacao</a:t>
            </a:r>
            <a:r>
              <a:rPr lang="es-AR" altLang="es-AR" b="1" dirty="0" smtClean="0">
                <a:latin typeface="Courier New" pitchFamily="49" charset="0"/>
              </a:rPr>
              <a:t> = </a:t>
            </a:r>
            <a:r>
              <a:rPr lang="es-AR" altLang="es-AR" b="1" dirty="0" err="1" smtClean="0">
                <a:latin typeface="Courier New" pitchFamily="49" charset="0"/>
              </a:rPr>
              <a:t>maxCacao</a:t>
            </a:r>
            <a:r>
              <a:rPr lang="es-AR" altLang="es-AR" b="1" dirty="0" smtClean="0">
                <a:latin typeface="Courier New" pitchFamily="49" charset="0"/>
              </a:rPr>
              <a:t>;</a:t>
            </a:r>
          </a:p>
          <a:p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cantCrema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>
                <a:latin typeface="Courier New" pitchFamily="49" charset="0"/>
              </a:rPr>
              <a:t>= </a:t>
            </a:r>
            <a:r>
              <a:rPr lang="es-AR" altLang="es-AR" b="1" dirty="0" err="1" smtClean="0">
                <a:latin typeface="Courier New" pitchFamily="49" charset="0"/>
              </a:rPr>
              <a:t>maxCrema</a:t>
            </a:r>
            <a:r>
              <a:rPr lang="es-AR" altLang="es-AR" b="1" dirty="0" smtClean="0">
                <a:latin typeface="Courier New" pitchFamily="49" charset="0"/>
              </a:rPr>
              <a:t>;</a:t>
            </a:r>
            <a:endParaRPr lang="es-AR" altLang="es-AR" b="1" dirty="0">
              <a:latin typeface="Courier New" pitchFamily="49" charset="0"/>
            </a:endParaRPr>
          </a:p>
          <a:p>
            <a:r>
              <a:rPr lang="es-AR" altLang="es-AR" b="1" dirty="0" smtClean="0">
                <a:latin typeface="Courier New" pitchFamily="49" charset="0"/>
              </a:rPr>
              <a:t>}</a:t>
            </a:r>
          </a:p>
          <a:p>
            <a:endParaRPr lang="es-AR" altLang="es-AR" b="1" dirty="0">
              <a:latin typeface="Courier New" pitchFamily="49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92645" y="1412776"/>
            <a:ext cx="7751763" cy="230832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b="1" dirty="0" err="1">
                <a:latin typeface="Courier New" pitchFamily="49" charset="0"/>
              </a:rPr>
              <a:t>class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smtClean="0">
                <a:latin typeface="Courier New" pitchFamily="49" charset="0"/>
              </a:rPr>
              <a:t>R101 </a:t>
            </a:r>
            <a:r>
              <a:rPr lang="es-AR" altLang="es-AR" b="1" dirty="0" err="1" smtClean="0">
                <a:solidFill>
                  <a:srgbClr val="FF0000"/>
                </a:solidFill>
                <a:latin typeface="Courier New" pitchFamily="49" charset="0"/>
              </a:rPr>
              <a:t>extends</a:t>
            </a:r>
            <a:r>
              <a:rPr lang="es-AR" altLang="es-AR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s-AR" altLang="es-AR" b="1" dirty="0" err="1" smtClean="0">
                <a:solidFill>
                  <a:srgbClr val="FF0000"/>
                </a:solidFill>
                <a:latin typeface="Courier New" pitchFamily="49" charset="0"/>
              </a:rPr>
              <a:t>ExpendedoraCafe</a:t>
            </a:r>
            <a:r>
              <a:rPr lang="es-AR" altLang="es-AR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s-AR" altLang="es-AR" b="1" dirty="0" smtClean="0">
                <a:latin typeface="Courier New" pitchFamily="49" charset="0"/>
              </a:rPr>
              <a:t>{</a:t>
            </a:r>
            <a:endParaRPr lang="es-AR" altLang="es-AR" b="1" dirty="0">
              <a:latin typeface="Courier New" pitchFamily="49" charset="0"/>
            </a:endParaRPr>
          </a:p>
          <a:p>
            <a:r>
              <a:rPr lang="es-AR" altLang="es-AR" b="1" dirty="0">
                <a:latin typeface="Courier New" pitchFamily="49" charset="0"/>
              </a:rPr>
              <a:t>//atributos de </a:t>
            </a:r>
            <a:r>
              <a:rPr lang="es-AR" altLang="es-AR" b="1" dirty="0" smtClean="0">
                <a:latin typeface="Courier New" pitchFamily="49" charset="0"/>
              </a:rPr>
              <a:t>clase</a:t>
            </a:r>
          </a:p>
          <a:p>
            <a:r>
              <a:rPr lang="es-AR" altLang="es-AR" b="1" dirty="0" smtClean="0">
                <a:latin typeface="Courier New" pitchFamily="49" charset="0"/>
              </a:rPr>
              <a:t>//gramos</a:t>
            </a:r>
            <a:endParaRPr lang="es-AR" altLang="es-AR" b="1" dirty="0">
              <a:latin typeface="Courier New" pitchFamily="49" charset="0"/>
            </a:endParaRPr>
          </a:p>
          <a:p>
            <a:r>
              <a:rPr lang="es-AR" altLang="es-AR" b="1" dirty="0" err="1" smtClean="0">
                <a:latin typeface="Courier New" pitchFamily="49" charset="0"/>
              </a:rPr>
              <a:t>protected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static</a:t>
            </a:r>
            <a:r>
              <a:rPr lang="es-AR" altLang="es-AR" b="1" dirty="0">
                <a:latin typeface="Courier New" pitchFamily="49" charset="0"/>
              </a:rPr>
              <a:t> final </a:t>
            </a:r>
            <a:r>
              <a:rPr lang="es-AR" altLang="es-AR" b="1" dirty="0" err="1">
                <a:latin typeface="Courier New" pitchFamily="49" charset="0"/>
              </a:rPr>
              <a:t>int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maxCrema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>
                <a:latin typeface="Courier New" pitchFamily="49" charset="0"/>
              </a:rPr>
              <a:t>= </a:t>
            </a:r>
            <a:r>
              <a:rPr lang="es-AR" altLang="es-AR" b="1" dirty="0" smtClean="0">
                <a:latin typeface="Courier New" pitchFamily="49" charset="0"/>
              </a:rPr>
              <a:t>600;</a:t>
            </a:r>
          </a:p>
          <a:p>
            <a:r>
              <a:rPr lang="es-AR" altLang="es-AR" b="1" dirty="0" err="1">
                <a:latin typeface="Courier New" pitchFamily="49" charset="0"/>
              </a:rPr>
              <a:t>protected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static</a:t>
            </a:r>
            <a:r>
              <a:rPr lang="es-AR" altLang="es-AR" b="1" dirty="0">
                <a:latin typeface="Courier New" pitchFamily="49" charset="0"/>
              </a:rPr>
              <a:t> final </a:t>
            </a:r>
            <a:r>
              <a:rPr lang="es-AR" altLang="es-AR" b="1" dirty="0" err="1">
                <a:latin typeface="Courier New" pitchFamily="49" charset="0"/>
              </a:rPr>
              <a:t>int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maxCacao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>
                <a:latin typeface="Courier New" pitchFamily="49" charset="0"/>
              </a:rPr>
              <a:t>= </a:t>
            </a:r>
            <a:r>
              <a:rPr lang="es-AR" altLang="es-AR" b="1" dirty="0" smtClean="0">
                <a:latin typeface="Courier New" pitchFamily="49" charset="0"/>
              </a:rPr>
              <a:t>300</a:t>
            </a:r>
            <a:r>
              <a:rPr lang="es-AR" altLang="es-AR" b="1" dirty="0">
                <a:latin typeface="Courier New" pitchFamily="49" charset="0"/>
              </a:rPr>
              <a:t>;</a:t>
            </a:r>
          </a:p>
          <a:p>
            <a:r>
              <a:rPr lang="es-AR" altLang="es-AR" b="1" dirty="0" smtClean="0">
                <a:latin typeface="Courier New" pitchFamily="49" charset="0"/>
              </a:rPr>
              <a:t>//</a:t>
            </a:r>
            <a:r>
              <a:rPr lang="es-AR" altLang="es-AR" b="1" dirty="0">
                <a:latin typeface="Courier New" pitchFamily="49" charset="0"/>
              </a:rPr>
              <a:t>atributos de instancia</a:t>
            </a:r>
          </a:p>
          <a:p>
            <a:r>
              <a:rPr lang="es-AR" altLang="es-AR" b="1" dirty="0" err="1" smtClean="0">
                <a:latin typeface="Courier New" pitchFamily="49" charset="0"/>
              </a:rPr>
              <a:t>protected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int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cantCrema</a:t>
            </a:r>
            <a:r>
              <a:rPr lang="es-AR" altLang="es-AR" b="1" dirty="0" smtClean="0">
                <a:latin typeface="Courier New" pitchFamily="49" charset="0"/>
              </a:rPr>
              <a:t>;</a:t>
            </a:r>
          </a:p>
          <a:p>
            <a:r>
              <a:rPr lang="es-ES" altLang="es-AR" b="1" dirty="0" err="1">
                <a:latin typeface="Courier New" pitchFamily="49" charset="0"/>
              </a:rPr>
              <a:t>p</a:t>
            </a:r>
            <a:r>
              <a:rPr lang="es-ES" altLang="es-AR" b="1" dirty="0" err="1" smtClean="0">
                <a:latin typeface="Courier New" pitchFamily="49" charset="0"/>
              </a:rPr>
              <a:t>rotected</a:t>
            </a:r>
            <a:r>
              <a:rPr lang="es-ES" altLang="es-AR" b="1" dirty="0" smtClean="0">
                <a:latin typeface="Courier New" pitchFamily="49" charset="0"/>
              </a:rPr>
              <a:t> </a:t>
            </a:r>
            <a:r>
              <a:rPr lang="es-ES" altLang="es-AR" b="1" dirty="0" err="1" smtClean="0">
                <a:latin typeface="Courier New" pitchFamily="49" charset="0"/>
              </a:rPr>
              <a:t>int</a:t>
            </a:r>
            <a:r>
              <a:rPr lang="es-ES" altLang="es-AR" b="1" dirty="0" smtClean="0">
                <a:latin typeface="Courier New" pitchFamily="49" charset="0"/>
              </a:rPr>
              <a:t> </a:t>
            </a:r>
            <a:r>
              <a:rPr lang="es-ES" altLang="es-AR" b="1" dirty="0" err="1" smtClean="0">
                <a:latin typeface="Courier New" pitchFamily="49" charset="0"/>
              </a:rPr>
              <a:t>cantCacao</a:t>
            </a:r>
            <a:r>
              <a:rPr lang="es-ES" altLang="es-AR" b="1" dirty="0" smtClean="0">
                <a:latin typeface="Courier New" pitchFamily="49" charset="0"/>
              </a:rPr>
              <a:t>;</a:t>
            </a:r>
            <a:endParaRPr lang="es-AR" altLang="es-AR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2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6376" y="1196752"/>
            <a:ext cx="7620000" cy="4800600"/>
          </a:xfrm>
        </p:spPr>
        <p:txBody>
          <a:bodyPr rtlCol="0">
            <a:normAutofit/>
          </a:bodyPr>
          <a:lstStyle/>
          <a:p>
            <a:pPr marL="114300" indent="0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altLang="es-AR" sz="2800" dirty="0"/>
              <a:t>Si hablamos de </a:t>
            </a:r>
            <a:r>
              <a:rPr lang="es-ES" altLang="es-AR" sz="2800" b="1" dirty="0"/>
              <a:t>abstracción</a:t>
            </a:r>
            <a:r>
              <a:rPr lang="es-ES" altLang="es-AR" sz="2800" dirty="0"/>
              <a:t> cuando en la etapa de diseño clasificamos los objetos del problema, podemos llamar </a:t>
            </a:r>
            <a:r>
              <a:rPr lang="es-ES" altLang="es-AR" sz="2800" b="1" dirty="0" err="1"/>
              <a:t>superabstracción</a:t>
            </a:r>
            <a:r>
              <a:rPr lang="es-ES" altLang="es-AR" sz="2800" dirty="0"/>
              <a:t> al proceso de </a:t>
            </a:r>
            <a:r>
              <a:rPr lang="es-ES" altLang="es-AR" sz="2800" dirty="0" smtClean="0"/>
              <a:t>organizar las clases a través de una relación de </a:t>
            </a:r>
            <a:r>
              <a:rPr lang="es-ES" altLang="es-AR" sz="2800" b="1" dirty="0" smtClean="0"/>
              <a:t>herencia</a:t>
            </a:r>
            <a:r>
              <a:rPr lang="es-ES" altLang="es-AR" sz="2800" dirty="0" smtClean="0"/>
              <a:t>. </a:t>
            </a:r>
            <a:endParaRPr lang="es-ES" altLang="es-AR" sz="2800" dirty="0"/>
          </a:p>
          <a:p>
            <a:pPr marL="114300" indent="0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altLang="es-AR" sz="2800" dirty="0"/>
              <a:t>Los lenguajes soportan el mecanismo de herencia de manera diferente, algunos de manera más compleja y flexible, otros brindan alternativas más simples pero menos poderosas</a:t>
            </a:r>
            <a:r>
              <a:rPr lang="es-ES" altLang="es-AR" sz="2800" dirty="0" smtClean="0"/>
              <a:t>.</a:t>
            </a:r>
          </a:p>
          <a:p>
            <a:pPr marL="114300" indent="0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altLang="es-AR" sz="2800" dirty="0" smtClean="0"/>
              <a:t>La </a:t>
            </a:r>
            <a:r>
              <a:rPr lang="es-ES" altLang="es-AR" sz="2800" b="1" dirty="0" smtClean="0"/>
              <a:t>herencia simple </a:t>
            </a:r>
            <a:r>
              <a:rPr lang="es-ES" altLang="es-AR" sz="2800" dirty="0" smtClean="0"/>
              <a:t>permite modelar una organización </a:t>
            </a:r>
            <a:r>
              <a:rPr lang="es-ES" altLang="es-AR" sz="2800" b="1" dirty="0" smtClean="0"/>
              <a:t>jerárquica</a:t>
            </a:r>
            <a:r>
              <a:rPr lang="es-ES" altLang="es-AR" sz="2800" dirty="0" smtClean="0"/>
              <a:t> de clases. </a:t>
            </a:r>
            <a:endParaRPr lang="es-ES" altLang="es-AR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/>
          </a:p>
        </p:txBody>
      </p:sp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smtClean="0"/>
              <a:t>Introducción a la Programación Orientada a Objetos</a:t>
            </a:r>
            <a:endParaRPr lang="es-ES" altLang="es-AR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Herencia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29883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20700" y="1424965"/>
            <a:ext cx="7723708" cy="440120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altLang="es-AR" sz="2000" b="1" dirty="0" smtClean="0">
                <a:latin typeface="Courier New" pitchFamily="49" charset="0"/>
              </a:rPr>
              <a:t>//Comandos de R101</a:t>
            </a:r>
            <a:endParaRPr lang="es-AR" altLang="es-AR" sz="2000" b="1" dirty="0">
              <a:latin typeface="Courier New" pitchFamily="49" charset="0"/>
            </a:endParaRPr>
          </a:p>
          <a:p>
            <a:r>
              <a:rPr lang="es-AR" altLang="es-AR" sz="2000" b="1" dirty="0" err="1">
                <a:latin typeface="Courier New" pitchFamily="49" charset="0"/>
              </a:rPr>
              <a:t>public</a:t>
            </a:r>
            <a:r>
              <a:rPr lang="es-AR" altLang="es-AR" sz="2000" b="1" dirty="0">
                <a:latin typeface="Courier New" pitchFamily="49" charset="0"/>
              </a:rPr>
              <a:t> </a:t>
            </a:r>
            <a:r>
              <a:rPr lang="es-AR" altLang="es-AR" sz="2000" b="1" dirty="0" err="1">
                <a:latin typeface="Courier New" pitchFamily="49" charset="0"/>
              </a:rPr>
              <a:t>void</a:t>
            </a:r>
            <a:r>
              <a:rPr lang="es-AR" altLang="es-AR" sz="2000" b="1" dirty="0">
                <a:latin typeface="Courier New" pitchFamily="49" charset="0"/>
              </a:rPr>
              <a:t> </a:t>
            </a:r>
            <a:r>
              <a:rPr lang="es-AR" altLang="es-AR" sz="2000" b="1" dirty="0" smtClean="0">
                <a:latin typeface="Courier New" pitchFamily="49" charset="0"/>
              </a:rPr>
              <a:t>carioca() {</a:t>
            </a:r>
          </a:p>
          <a:p>
            <a:r>
              <a:rPr lang="es-AR" altLang="es-AR" sz="2000" b="1" dirty="0" smtClean="0">
                <a:solidFill>
                  <a:srgbClr val="00B050"/>
                </a:solidFill>
                <a:latin typeface="Courier New" pitchFamily="49" charset="0"/>
              </a:rPr>
              <a:t>/*Requiere disponibles 30 gramos de café, 200 ml de agua, 30 de crema  y 10 </a:t>
            </a:r>
            <a:r>
              <a:rPr lang="es-AR" altLang="es-AR" sz="2000" b="1" dirty="0" err="1" smtClean="0">
                <a:solidFill>
                  <a:srgbClr val="00B050"/>
                </a:solidFill>
                <a:latin typeface="Courier New" pitchFamily="49" charset="0"/>
              </a:rPr>
              <a:t>grs</a:t>
            </a:r>
            <a:r>
              <a:rPr lang="es-AR" altLang="es-AR" sz="2000" b="1" dirty="0" smtClean="0">
                <a:solidFill>
                  <a:srgbClr val="00B050"/>
                </a:solidFill>
                <a:latin typeface="Courier New" pitchFamily="49" charset="0"/>
              </a:rPr>
              <a:t> de cacao*/</a:t>
            </a:r>
            <a:endParaRPr lang="es-AR" altLang="es-AR" sz="2000" b="1" dirty="0">
              <a:solidFill>
                <a:srgbClr val="00B050"/>
              </a:solidFill>
              <a:latin typeface="Courier New" pitchFamily="49" charset="0"/>
            </a:endParaRPr>
          </a:p>
          <a:p>
            <a:r>
              <a:rPr lang="es-ES" altLang="es-AR" sz="2000" b="1" dirty="0" smtClean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es-ES" altLang="es-AR" sz="2000" b="1" dirty="0" err="1" smtClean="0">
                <a:solidFill>
                  <a:srgbClr val="FF0000"/>
                </a:solidFill>
                <a:latin typeface="Courier New" pitchFamily="49" charset="0"/>
              </a:rPr>
              <a:t>cantCafe</a:t>
            </a:r>
            <a:r>
              <a:rPr lang="es-ES" altLang="es-AR" sz="2000" b="1" dirty="0" smtClean="0">
                <a:solidFill>
                  <a:srgbClr val="FF0000"/>
                </a:solidFill>
                <a:latin typeface="Courier New" pitchFamily="49" charset="0"/>
              </a:rPr>
              <a:t> = </a:t>
            </a:r>
            <a:r>
              <a:rPr lang="es-ES" altLang="es-AR" sz="2000" b="1" dirty="0" err="1" smtClean="0">
                <a:solidFill>
                  <a:srgbClr val="FF0000"/>
                </a:solidFill>
                <a:latin typeface="Courier New" pitchFamily="49" charset="0"/>
              </a:rPr>
              <a:t>cantCafe</a:t>
            </a:r>
            <a:r>
              <a:rPr lang="es-ES" altLang="es-AR" sz="2000" b="1" dirty="0" smtClean="0">
                <a:solidFill>
                  <a:srgbClr val="FF0000"/>
                </a:solidFill>
                <a:latin typeface="Courier New" pitchFamily="49" charset="0"/>
              </a:rPr>
              <a:t> -30;</a:t>
            </a:r>
          </a:p>
          <a:p>
            <a:r>
              <a:rPr lang="es-ES" altLang="es-AR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s-ES" altLang="es-AR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s-ES" altLang="es-AR" sz="2000" b="1" dirty="0" err="1" smtClean="0">
                <a:solidFill>
                  <a:srgbClr val="FF0000"/>
                </a:solidFill>
                <a:latin typeface="Courier New" pitchFamily="49" charset="0"/>
              </a:rPr>
              <a:t>cantAgua</a:t>
            </a:r>
            <a:r>
              <a:rPr lang="es-ES" altLang="es-AR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s-ES" altLang="es-AR" sz="2000" b="1" dirty="0">
                <a:solidFill>
                  <a:srgbClr val="FF0000"/>
                </a:solidFill>
                <a:latin typeface="Courier New" pitchFamily="49" charset="0"/>
              </a:rPr>
              <a:t>= </a:t>
            </a:r>
            <a:r>
              <a:rPr lang="es-ES" altLang="es-AR" sz="2000" b="1" dirty="0" err="1" smtClean="0">
                <a:solidFill>
                  <a:srgbClr val="FF0000"/>
                </a:solidFill>
                <a:latin typeface="Courier New" pitchFamily="49" charset="0"/>
              </a:rPr>
              <a:t>cantAgua</a:t>
            </a:r>
            <a:r>
              <a:rPr lang="es-ES" altLang="es-AR" sz="2000" b="1" dirty="0" smtClean="0">
                <a:solidFill>
                  <a:srgbClr val="FF0000"/>
                </a:solidFill>
                <a:latin typeface="Courier New" pitchFamily="49" charset="0"/>
              </a:rPr>
              <a:t> -200;</a:t>
            </a:r>
          </a:p>
          <a:p>
            <a:r>
              <a:rPr lang="es-ES" altLang="es-AR" sz="2000" b="1" dirty="0">
                <a:latin typeface="Courier New" pitchFamily="49" charset="0"/>
              </a:rPr>
              <a:t> </a:t>
            </a:r>
            <a:r>
              <a:rPr lang="es-ES" altLang="es-AR" sz="2000" b="1" dirty="0" smtClean="0">
                <a:latin typeface="Courier New" pitchFamily="49" charset="0"/>
              </a:rPr>
              <a:t> </a:t>
            </a:r>
            <a:r>
              <a:rPr lang="es-ES" altLang="es-AR" sz="2000" b="1" dirty="0" err="1" smtClean="0">
                <a:latin typeface="Courier New" pitchFamily="49" charset="0"/>
              </a:rPr>
              <a:t>cantCrema</a:t>
            </a:r>
            <a:r>
              <a:rPr lang="es-ES" altLang="es-AR" sz="2000" b="1" dirty="0" smtClean="0">
                <a:latin typeface="Courier New" pitchFamily="49" charset="0"/>
              </a:rPr>
              <a:t> </a:t>
            </a:r>
            <a:r>
              <a:rPr lang="es-ES" altLang="es-AR" sz="2000" b="1" dirty="0">
                <a:latin typeface="Courier New" pitchFamily="49" charset="0"/>
              </a:rPr>
              <a:t>= </a:t>
            </a:r>
            <a:r>
              <a:rPr lang="es-ES" altLang="es-AR" sz="2000" b="1" dirty="0" err="1">
                <a:latin typeface="Courier New" pitchFamily="49" charset="0"/>
              </a:rPr>
              <a:t>cantCrema</a:t>
            </a:r>
            <a:r>
              <a:rPr lang="es-ES" altLang="es-AR" sz="2000" b="1" dirty="0">
                <a:latin typeface="Courier New" pitchFamily="49" charset="0"/>
              </a:rPr>
              <a:t> -30;</a:t>
            </a:r>
            <a:endParaRPr lang="es-ES" altLang="es-AR" sz="2000" b="1" dirty="0" smtClean="0">
              <a:latin typeface="Courier New" pitchFamily="49" charset="0"/>
            </a:endParaRPr>
          </a:p>
          <a:p>
            <a:r>
              <a:rPr lang="es-ES" altLang="es-AR" sz="2000" b="1" dirty="0">
                <a:latin typeface="Courier New" pitchFamily="49" charset="0"/>
              </a:rPr>
              <a:t> </a:t>
            </a:r>
            <a:r>
              <a:rPr lang="es-ES" altLang="es-AR" sz="2000" b="1" dirty="0" smtClean="0">
                <a:latin typeface="Courier New" pitchFamily="49" charset="0"/>
              </a:rPr>
              <a:t> </a:t>
            </a:r>
            <a:r>
              <a:rPr lang="es-ES" altLang="es-AR" sz="2000" b="1" dirty="0" err="1" smtClean="0">
                <a:latin typeface="Courier New" pitchFamily="49" charset="0"/>
              </a:rPr>
              <a:t>cantCacao</a:t>
            </a:r>
            <a:r>
              <a:rPr lang="es-ES" altLang="es-AR" sz="2000" b="1" dirty="0" smtClean="0">
                <a:latin typeface="Courier New" pitchFamily="49" charset="0"/>
              </a:rPr>
              <a:t> </a:t>
            </a:r>
            <a:r>
              <a:rPr lang="es-ES" altLang="es-AR" sz="2000" b="1" dirty="0">
                <a:latin typeface="Courier New" pitchFamily="49" charset="0"/>
              </a:rPr>
              <a:t>= </a:t>
            </a:r>
            <a:r>
              <a:rPr lang="es-ES" altLang="es-AR" sz="2000" b="1" dirty="0" err="1" smtClean="0">
                <a:latin typeface="Courier New" pitchFamily="49" charset="0"/>
              </a:rPr>
              <a:t>cantCacao</a:t>
            </a:r>
            <a:r>
              <a:rPr lang="es-ES" altLang="es-AR" sz="2000" b="1" dirty="0" smtClean="0">
                <a:latin typeface="Courier New" pitchFamily="49" charset="0"/>
              </a:rPr>
              <a:t> -10;</a:t>
            </a:r>
            <a:r>
              <a:rPr lang="es-AR" altLang="es-AR" sz="2000" b="1" dirty="0">
                <a:latin typeface="Courier New" pitchFamily="49" charset="0"/>
              </a:rPr>
              <a:t> </a:t>
            </a:r>
            <a:r>
              <a:rPr lang="es-AR" altLang="es-AR" sz="2000" b="1" dirty="0" smtClean="0">
                <a:latin typeface="Courier New" pitchFamily="49" charset="0"/>
              </a:rPr>
              <a:t>} </a:t>
            </a:r>
            <a:endParaRPr lang="es-AR" altLang="es-AR" sz="2000" b="1" dirty="0">
              <a:latin typeface="Courier New" pitchFamily="49" charset="0"/>
            </a:endParaRPr>
          </a:p>
          <a:p>
            <a:r>
              <a:rPr lang="es-AR" altLang="es-AR" sz="2000" b="1" dirty="0" err="1">
                <a:latin typeface="Courier New" pitchFamily="49" charset="0"/>
              </a:rPr>
              <a:t>public</a:t>
            </a:r>
            <a:r>
              <a:rPr lang="es-AR" altLang="es-AR" sz="2000" b="1" dirty="0">
                <a:latin typeface="Courier New" pitchFamily="49" charset="0"/>
              </a:rPr>
              <a:t> </a:t>
            </a:r>
            <a:r>
              <a:rPr lang="es-AR" altLang="es-AR" sz="2000" b="1" dirty="0" err="1" smtClean="0">
                <a:latin typeface="Courier New" pitchFamily="49" charset="0"/>
              </a:rPr>
              <a:t>void</a:t>
            </a:r>
            <a:r>
              <a:rPr lang="es-AR" altLang="es-AR" sz="2000" b="1" dirty="0" smtClean="0">
                <a:latin typeface="Courier New" pitchFamily="49" charset="0"/>
              </a:rPr>
              <a:t> </a:t>
            </a:r>
            <a:r>
              <a:rPr lang="es-AR" altLang="es-AR" sz="2000" b="1" dirty="0" err="1" smtClean="0">
                <a:latin typeface="Courier New" pitchFamily="49" charset="0"/>
              </a:rPr>
              <a:t>recargarCrema</a:t>
            </a:r>
            <a:r>
              <a:rPr lang="es-AR" altLang="es-AR" sz="2000" b="1" dirty="0" smtClean="0">
                <a:latin typeface="Courier New" pitchFamily="49" charset="0"/>
              </a:rPr>
              <a:t>() {</a:t>
            </a:r>
          </a:p>
          <a:p>
            <a:r>
              <a:rPr lang="es-AR" altLang="es-AR" sz="2000" b="1" dirty="0" smtClean="0">
                <a:solidFill>
                  <a:srgbClr val="00B050"/>
                </a:solidFill>
                <a:latin typeface="Courier New" pitchFamily="49" charset="0"/>
              </a:rPr>
              <a:t>//Carga el depósito completo</a:t>
            </a:r>
          </a:p>
          <a:p>
            <a:r>
              <a:rPr lang="es-AR" altLang="es-AR" sz="2000" b="1" dirty="0" smtClean="0">
                <a:latin typeface="Courier New" pitchFamily="49" charset="0"/>
              </a:rPr>
              <a:t>  </a:t>
            </a:r>
            <a:r>
              <a:rPr lang="es-AR" altLang="es-AR" sz="2000" b="1" dirty="0" err="1" smtClean="0">
                <a:latin typeface="Courier New" pitchFamily="49" charset="0"/>
              </a:rPr>
              <a:t>cantCrema</a:t>
            </a:r>
            <a:r>
              <a:rPr lang="es-AR" altLang="es-AR" sz="2000" b="1" dirty="0" smtClean="0">
                <a:latin typeface="Courier New" pitchFamily="49" charset="0"/>
              </a:rPr>
              <a:t> </a:t>
            </a:r>
            <a:r>
              <a:rPr lang="es-AR" altLang="es-AR" sz="2000" b="1" dirty="0">
                <a:latin typeface="Courier New" pitchFamily="49" charset="0"/>
              </a:rPr>
              <a:t>= </a:t>
            </a:r>
            <a:r>
              <a:rPr lang="es-AR" altLang="es-AR" sz="2000" b="1" dirty="0" err="1" smtClean="0">
                <a:latin typeface="Courier New" pitchFamily="49" charset="0"/>
              </a:rPr>
              <a:t>maxCrema</a:t>
            </a:r>
            <a:r>
              <a:rPr lang="es-AR" altLang="es-AR" sz="2000" b="1" dirty="0" smtClean="0">
                <a:latin typeface="Courier New" pitchFamily="49" charset="0"/>
              </a:rPr>
              <a:t>;</a:t>
            </a:r>
            <a:r>
              <a:rPr lang="es-AR" altLang="es-AR" sz="2000" b="1" dirty="0">
                <a:latin typeface="Courier New" pitchFamily="49" charset="0"/>
              </a:rPr>
              <a:t> </a:t>
            </a:r>
            <a:r>
              <a:rPr lang="es-AR" altLang="es-AR" sz="2000" b="1" dirty="0" smtClean="0">
                <a:latin typeface="Courier New" pitchFamily="49" charset="0"/>
              </a:rPr>
              <a:t>}</a:t>
            </a:r>
          </a:p>
          <a:p>
            <a:r>
              <a:rPr lang="es-AR" altLang="es-AR" sz="2000" b="1" dirty="0" err="1">
                <a:latin typeface="Courier New" pitchFamily="49" charset="0"/>
              </a:rPr>
              <a:t>public</a:t>
            </a:r>
            <a:r>
              <a:rPr lang="es-AR" altLang="es-AR" sz="2000" b="1" dirty="0">
                <a:latin typeface="Courier New" pitchFamily="49" charset="0"/>
              </a:rPr>
              <a:t> </a:t>
            </a:r>
            <a:r>
              <a:rPr lang="es-AR" altLang="es-AR" sz="2000" b="1" dirty="0" err="1">
                <a:latin typeface="Courier New" pitchFamily="49" charset="0"/>
              </a:rPr>
              <a:t>void</a:t>
            </a:r>
            <a:r>
              <a:rPr lang="es-AR" altLang="es-AR" sz="2000" b="1" dirty="0">
                <a:latin typeface="Courier New" pitchFamily="49" charset="0"/>
              </a:rPr>
              <a:t> </a:t>
            </a:r>
            <a:r>
              <a:rPr lang="es-AR" altLang="es-AR" sz="2000" b="1" dirty="0" err="1" smtClean="0">
                <a:latin typeface="Courier New" pitchFamily="49" charset="0"/>
              </a:rPr>
              <a:t>recargarCacao</a:t>
            </a:r>
            <a:r>
              <a:rPr lang="es-AR" altLang="es-AR" sz="2000" b="1" dirty="0" smtClean="0">
                <a:latin typeface="Courier New" pitchFamily="49" charset="0"/>
              </a:rPr>
              <a:t>() </a:t>
            </a:r>
            <a:r>
              <a:rPr lang="es-AR" altLang="es-AR" sz="2000" b="1" dirty="0">
                <a:latin typeface="Courier New" pitchFamily="49" charset="0"/>
              </a:rPr>
              <a:t>{</a:t>
            </a:r>
          </a:p>
          <a:p>
            <a:r>
              <a:rPr lang="es-AR" altLang="es-AR" sz="2000" b="1" dirty="0">
                <a:solidFill>
                  <a:srgbClr val="00B050"/>
                </a:solidFill>
                <a:latin typeface="Courier New" pitchFamily="49" charset="0"/>
              </a:rPr>
              <a:t>//Carga el depósito completo</a:t>
            </a:r>
          </a:p>
          <a:p>
            <a:r>
              <a:rPr lang="es-AR" altLang="es-AR" sz="2000" b="1" dirty="0">
                <a:latin typeface="Courier New" pitchFamily="49" charset="0"/>
              </a:rPr>
              <a:t>  </a:t>
            </a:r>
            <a:r>
              <a:rPr lang="es-AR" altLang="es-AR" sz="2000" b="1" dirty="0" err="1" smtClean="0">
                <a:latin typeface="Courier New" pitchFamily="49" charset="0"/>
              </a:rPr>
              <a:t>cantCacao</a:t>
            </a:r>
            <a:r>
              <a:rPr lang="es-AR" altLang="es-AR" sz="2000" b="1" dirty="0" smtClean="0">
                <a:latin typeface="Courier New" pitchFamily="49" charset="0"/>
              </a:rPr>
              <a:t> </a:t>
            </a:r>
            <a:r>
              <a:rPr lang="es-AR" altLang="es-AR" sz="2000" b="1" dirty="0">
                <a:latin typeface="Courier New" pitchFamily="49" charset="0"/>
              </a:rPr>
              <a:t>= </a:t>
            </a:r>
            <a:r>
              <a:rPr lang="es-AR" altLang="es-AR" sz="2000" b="1" dirty="0" err="1" smtClean="0">
                <a:latin typeface="Courier New" pitchFamily="49" charset="0"/>
              </a:rPr>
              <a:t>maxCacao</a:t>
            </a:r>
            <a:r>
              <a:rPr lang="es-AR" altLang="es-AR" sz="2000" b="1" dirty="0" smtClean="0">
                <a:latin typeface="Courier New" pitchFamily="49" charset="0"/>
              </a:rPr>
              <a:t>; }</a:t>
            </a:r>
            <a:endParaRPr lang="es-AR" altLang="es-AR" b="1" dirty="0" smtClean="0">
              <a:latin typeface="Courier New" pitchFamily="49" charset="0"/>
            </a:endParaRP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548315" y="5877272"/>
            <a:ext cx="7620000" cy="936104"/>
          </a:xfrm>
        </p:spPr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s-ES" sz="2800" dirty="0" smtClean="0"/>
              <a:t>El atributo </a:t>
            </a:r>
            <a:r>
              <a:rPr lang="es-ES" sz="2800" b="1" dirty="0" err="1" smtClean="0">
                <a:latin typeface="Courier" pitchFamily="49" charset="0"/>
              </a:rPr>
              <a:t>cantCafe</a:t>
            </a:r>
            <a:r>
              <a:rPr lang="es-ES" sz="2800" dirty="0" smtClean="0"/>
              <a:t> es accesible porque está declarado como protegido. 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65821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39763" y="1096963"/>
            <a:ext cx="85042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sz="2800" b="1" dirty="0">
                <a:latin typeface="Courier New" pitchFamily="49" charset="0"/>
              </a:rPr>
              <a:t>R101 m1 = new R101 ();</a:t>
            </a:r>
          </a:p>
          <a:p>
            <a:r>
              <a:rPr lang="es-AR" altLang="es-AR" sz="2800" b="1" dirty="0">
                <a:latin typeface="Courier New" pitchFamily="49" charset="0"/>
              </a:rPr>
              <a:t>M111 m2 = new M111(); </a:t>
            </a:r>
            <a:endParaRPr lang="es-AR" altLang="es-AR" sz="2800" b="1" dirty="0">
              <a:solidFill>
                <a:srgbClr val="FF0000"/>
              </a:solidFill>
              <a:latin typeface="Courier New" pitchFamily="49" charset="0"/>
            </a:endParaRPr>
          </a:p>
          <a:p>
            <a:endParaRPr lang="es-AR" altLang="es-AR" sz="2800" b="1" dirty="0">
              <a:latin typeface="Courier New" pitchFamily="49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50875" y="2149475"/>
            <a:ext cx="8777288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sz="2800" b="1">
                <a:latin typeface="Courier New" pitchFamily="49" charset="0"/>
              </a:rPr>
              <a:t>m1.cafe();</a:t>
            </a:r>
          </a:p>
          <a:p>
            <a:r>
              <a:rPr lang="es-AR" altLang="es-AR" sz="2800" b="1">
                <a:latin typeface="Courier New" pitchFamily="49" charset="0"/>
              </a:rPr>
              <a:t>m2.cafe();</a:t>
            </a:r>
          </a:p>
          <a:p>
            <a:r>
              <a:rPr lang="es-AR" altLang="es-AR" sz="2800" b="1">
                <a:latin typeface="Courier New" pitchFamily="49" charset="0"/>
              </a:rPr>
              <a:t> </a:t>
            </a:r>
          </a:p>
          <a:p>
            <a:r>
              <a:rPr lang="es-AR" altLang="es-AR" sz="2800" b="1">
                <a:latin typeface="Courier New" pitchFamily="49" charset="0"/>
              </a:rPr>
              <a:t> </a:t>
            </a:r>
          </a:p>
          <a:p>
            <a:r>
              <a:rPr lang="es-AR" altLang="es-AR" sz="2800" b="1">
                <a:latin typeface="Courier New" pitchFamily="49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608013" y="4351040"/>
            <a:ext cx="8056562" cy="22463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s-ES" sz="2800" dirty="0" smtClean="0"/>
              <a:t>En la solución, las clases </a:t>
            </a:r>
            <a:r>
              <a:rPr lang="es-ES" altLang="es-AR" sz="2800" b="1" dirty="0">
                <a:latin typeface="Courier New" pitchFamily="49" charset="0"/>
              </a:rPr>
              <a:t>R101</a:t>
            </a:r>
            <a:r>
              <a:rPr lang="es-ES" sz="2800" dirty="0"/>
              <a:t> y </a:t>
            </a:r>
            <a:r>
              <a:rPr lang="es-ES" altLang="es-AR" sz="2800" b="1" dirty="0">
                <a:latin typeface="Courier New" pitchFamily="49" charset="0"/>
              </a:rPr>
              <a:t>M111</a:t>
            </a:r>
            <a:r>
              <a:rPr lang="es-ES" sz="2800" dirty="0"/>
              <a:t> </a:t>
            </a:r>
            <a:r>
              <a:rPr lang="es-ES" sz="2800" b="1" u="sng" dirty="0"/>
              <a:t>heredan</a:t>
            </a:r>
            <a:r>
              <a:rPr lang="es-ES" sz="2800" dirty="0"/>
              <a:t> los atributos de instancia y los servicios de la clase </a:t>
            </a:r>
            <a:r>
              <a:rPr lang="es-ES" altLang="es-AR" sz="2800" b="1" dirty="0" err="1">
                <a:latin typeface="Courier New" pitchFamily="49" charset="0"/>
              </a:rPr>
              <a:t>ExpendedoraCafe</a:t>
            </a:r>
            <a:r>
              <a:rPr lang="es-ES" sz="2800" dirty="0" smtClean="0"/>
              <a:t>, </a:t>
            </a:r>
            <a:r>
              <a:rPr lang="es-ES" sz="2800" dirty="0"/>
              <a:t>de modo que un objeto de cualquiera de esas clases puede recibir el mensaje </a:t>
            </a:r>
            <a:r>
              <a:rPr lang="es-ES" altLang="es-AR" sz="2800" b="1" dirty="0" err="1" smtClean="0">
                <a:latin typeface="Courier New" pitchFamily="49" charset="0"/>
              </a:rPr>
              <a:t>cafe</a:t>
            </a:r>
            <a:r>
              <a:rPr lang="es-ES" altLang="es-AR" sz="2800" b="1" dirty="0" smtClean="0">
                <a:latin typeface="Courier New" pitchFamily="49" charset="0"/>
              </a:rPr>
              <a:t>().</a:t>
            </a:r>
            <a:endParaRPr lang="en-US" altLang="es-AR" sz="2800" b="1" dirty="0">
              <a:latin typeface="Courier New" pitchFamily="49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650875" y="3392488"/>
            <a:ext cx="8056563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s-ES" sz="2800" dirty="0" smtClean="0"/>
              <a:t>En el problema, Las máquinas </a:t>
            </a:r>
            <a:r>
              <a:rPr lang="es-ES" altLang="es-AR" sz="2800" b="1" dirty="0" smtClean="0">
                <a:latin typeface="Courier New" pitchFamily="49" charset="0"/>
              </a:rPr>
              <a:t>R101</a:t>
            </a:r>
            <a:r>
              <a:rPr lang="es-ES" sz="2800" dirty="0" smtClean="0"/>
              <a:t> </a:t>
            </a:r>
            <a:r>
              <a:rPr lang="es-ES" sz="2800" dirty="0"/>
              <a:t>y </a:t>
            </a:r>
            <a:r>
              <a:rPr lang="es-ES" altLang="es-AR" sz="2800" b="1" dirty="0">
                <a:latin typeface="Courier New" pitchFamily="49" charset="0"/>
              </a:rPr>
              <a:t>M111</a:t>
            </a:r>
            <a:r>
              <a:rPr lang="es-ES" sz="2800" dirty="0"/>
              <a:t> ofrecen café.</a:t>
            </a:r>
            <a:endParaRPr lang="en-US" sz="2800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57200" y="-315416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39763" y="1096963"/>
            <a:ext cx="85042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sz="2800" b="1" dirty="0">
                <a:latin typeface="Courier New" pitchFamily="49" charset="0"/>
              </a:rPr>
              <a:t>R101 m1 = new R101 ();</a:t>
            </a:r>
          </a:p>
          <a:p>
            <a:r>
              <a:rPr lang="es-AR" altLang="es-AR" sz="2800" b="1" dirty="0">
                <a:latin typeface="Courier New" pitchFamily="49" charset="0"/>
              </a:rPr>
              <a:t>M111 m2 = new M111(); </a:t>
            </a:r>
            <a:endParaRPr lang="es-AR" altLang="es-AR" sz="2800" b="1" dirty="0">
              <a:solidFill>
                <a:srgbClr val="FF0000"/>
              </a:solidFill>
              <a:latin typeface="Courier New" pitchFamily="49" charset="0"/>
            </a:endParaRPr>
          </a:p>
          <a:p>
            <a:endParaRPr lang="es-AR" altLang="es-AR" sz="2800" b="1" dirty="0">
              <a:latin typeface="Courier New" pitchFamily="49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50875" y="2149475"/>
            <a:ext cx="8777288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sz="2800" b="1" dirty="0" smtClean="0">
                <a:latin typeface="Courier New" pitchFamily="49" charset="0"/>
              </a:rPr>
              <a:t>m1.cafeConLeche();</a:t>
            </a:r>
            <a:endParaRPr lang="es-AR" altLang="es-AR" sz="2800" b="1" dirty="0">
              <a:latin typeface="Courier New" pitchFamily="49" charset="0"/>
            </a:endParaRPr>
          </a:p>
          <a:p>
            <a:r>
              <a:rPr lang="es-AR" altLang="es-AR" sz="2800" b="1" dirty="0" smtClean="0">
                <a:latin typeface="Courier New" pitchFamily="49" charset="0"/>
              </a:rPr>
              <a:t>m2.cafeConLeche();</a:t>
            </a:r>
            <a:endParaRPr lang="es-AR" altLang="es-AR" sz="2800" b="1" dirty="0">
              <a:latin typeface="Courier New" pitchFamily="49" charset="0"/>
            </a:endParaRPr>
          </a:p>
          <a:p>
            <a:r>
              <a:rPr lang="es-AR" altLang="es-AR" sz="2800" b="1" dirty="0">
                <a:latin typeface="Courier New" pitchFamily="49" charset="0"/>
              </a:rPr>
              <a:t> </a:t>
            </a:r>
          </a:p>
          <a:p>
            <a:r>
              <a:rPr lang="es-AR" altLang="es-AR" sz="2800" b="1" dirty="0">
                <a:latin typeface="Courier New" pitchFamily="49" charset="0"/>
              </a:rPr>
              <a:t> </a:t>
            </a:r>
          </a:p>
          <a:p>
            <a:r>
              <a:rPr lang="es-AR" altLang="es-AR" sz="2800" b="1" dirty="0">
                <a:latin typeface="Courier New" pitchFamily="49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608013" y="4336594"/>
            <a:ext cx="77804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s-ES" sz="2800" dirty="0"/>
              <a:t>En </a:t>
            </a:r>
            <a:r>
              <a:rPr lang="es-ES" sz="2800" dirty="0" smtClean="0"/>
              <a:t>la solución, solo los objetos de clase </a:t>
            </a:r>
            <a:r>
              <a:rPr lang="es-ES" sz="2800" b="1" dirty="0">
                <a:latin typeface="Courier New" pitchFamily="49" charset="0"/>
              </a:rPr>
              <a:t>M111</a:t>
            </a:r>
            <a:r>
              <a:rPr lang="es-ES" sz="2800" dirty="0" smtClean="0"/>
              <a:t> pueden recibir el mensaje </a:t>
            </a:r>
            <a:r>
              <a:rPr lang="es-ES" sz="2800" b="1" dirty="0" err="1">
                <a:latin typeface="Courier New" pitchFamily="49" charset="0"/>
              </a:rPr>
              <a:t>cafeConLeche</a:t>
            </a:r>
            <a:r>
              <a:rPr lang="es-ES" sz="2800" dirty="0" smtClean="0"/>
              <a:t>. </a:t>
            </a:r>
            <a:endParaRPr lang="en-US" sz="2800" dirty="0"/>
          </a:p>
        </p:txBody>
      </p:sp>
      <p:sp>
        <p:nvSpPr>
          <p:cNvPr id="7" name="Rectangle 5"/>
          <p:cNvSpPr/>
          <p:nvPr/>
        </p:nvSpPr>
        <p:spPr>
          <a:xfrm>
            <a:off x="650875" y="3392488"/>
            <a:ext cx="8056563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s-ES" sz="2800" dirty="0" smtClean="0"/>
              <a:t>En el problema, solo las máquinas del modelo </a:t>
            </a:r>
            <a:r>
              <a:rPr lang="es-ES" altLang="es-AR" sz="2800" b="1" dirty="0" smtClean="0">
                <a:latin typeface="Courier New" pitchFamily="49" charset="0"/>
              </a:rPr>
              <a:t>M111</a:t>
            </a:r>
            <a:r>
              <a:rPr lang="es-ES" sz="2800" dirty="0" smtClean="0"/>
              <a:t> </a:t>
            </a:r>
            <a:r>
              <a:rPr lang="es-ES" sz="2800" dirty="0"/>
              <a:t>ofrecen </a:t>
            </a:r>
            <a:r>
              <a:rPr lang="es-ES" sz="2800" dirty="0" smtClean="0"/>
              <a:t>café con leche.</a:t>
            </a:r>
            <a:endParaRPr lang="en-US" sz="2800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57200" y="-315416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50020" y="2171916"/>
            <a:ext cx="26557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Error de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compilación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Left Arrow 10"/>
          <p:cNvSpPr/>
          <p:nvPr/>
        </p:nvSpPr>
        <p:spPr>
          <a:xfrm>
            <a:off x="4626107" y="2308441"/>
            <a:ext cx="736600" cy="1381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5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0392" y="1340768"/>
            <a:ext cx="7620000" cy="48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s-ES" altLang="es-AR" sz="2800" i="1" dirty="0"/>
              <a:t>La fábrica incorpora ahora un nuevo modelo R101 Plus que tiene la funcionalidad de R101 pero prepara un café más fuerte usando </a:t>
            </a:r>
            <a:r>
              <a:rPr lang="es-ES" altLang="es-AR" sz="2800" i="1" dirty="0" smtClean="0"/>
              <a:t>50 </a:t>
            </a:r>
            <a:r>
              <a:rPr lang="es-ES" altLang="es-AR" sz="2800" i="1" dirty="0" err="1"/>
              <a:t>grs</a:t>
            </a:r>
            <a:r>
              <a:rPr lang="es-ES" altLang="es-AR" sz="2800" i="1" dirty="0"/>
              <a:t>. y agrega como ingrediente a la canela con capacidad máxima de </a:t>
            </a:r>
            <a:r>
              <a:rPr lang="es-ES" altLang="es-AR" sz="2800" i="1" dirty="0" smtClean="0"/>
              <a:t>300 </a:t>
            </a:r>
            <a:r>
              <a:rPr lang="es-ES" altLang="es-AR" sz="2800" i="1" dirty="0" err="1"/>
              <a:t>grs</a:t>
            </a:r>
            <a:r>
              <a:rPr lang="es-ES" altLang="es-AR" sz="2800" i="1" dirty="0"/>
              <a:t>. y prepara café bahiano. </a:t>
            </a:r>
          </a:p>
          <a:p>
            <a:pPr marL="114300" indent="0">
              <a:buNone/>
            </a:pPr>
            <a:r>
              <a:rPr lang="es-ES" altLang="es-AR" sz="2800" i="1" dirty="0"/>
              <a:t>El café bahiano requiere la preparación de un café carioca  al cual se le agregan 10 gramos de canela. </a:t>
            </a:r>
          </a:p>
          <a:p>
            <a:pPr marL="0" indent="11113">
              <a:buNone/>
            </a:pPr>
            <a:endParaRPr lang="es-ES" altLang="es-AR" sz="2800" dirty="0" smtClean="0"/>
          </a:p>
          <a:p>
            <a:endParaRPr lang="es-AR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7806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22513" y="1412776"/>
            <a:ext cx="2721495" cy="8683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 dirty="0" err="1" smtClean="0">
                <a:latin typeface="Arial" charset="0"/>
              </a:rPr>
              <a:t>ExpendedoraCafe</a:t>
            </a:r>
            <a:endParaRPr lang="en-US" altLang="es-AR" dirty="0">
              <a:latin typeface="Arial" charset="0"/>
            </a:endParaRPr>
          </a:p>
        </p:txBody>
      </p:sp>
      <p:sp>
        <p:nvSpPr>
          <p:cNvPr id="7" name="Right Arrow 11"/>
          <p:cNvSpPr/>
          <p:nvPr/>
        </p:nvSpPr>
        <p:spPr>
          <a:xfrm rot="18090607">
            <a:off x="2574181" y="2564507"/>
            <a:ext cx="890588" cy="285750"/>
          </a:xfrm>
          <a:prstGeom prst="rightArrow">
            <a:avLst>
              <a:gd name="adj1" fmla="val 0"/>
              <a:gd name="adj2" fmla="val 5667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ight Arrow 13"/>
          <p:cNvSpPr/>
          <p:nvPr/>
        </p:nvSpPr>
        <p:spPr>
          <a:xfrm rot="14102084">
            <a:off x="3443338" y="2560538"/>
            <a:ext cx="890587" cy="284163"/>
          </a:xfrm>
          <a:prstGeom prst="rightArrow">
            <a:avLst>
              <a:gd name="adj1" fmla="val 0"/>
              <a:gd name="adj2" fmla="val 5667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764013" y="3030438"/>
            <a:ext cx="2514600" cy="7762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>
                <a:latin typeface="Arial" charset="0"/>
              </a:rPr>
              <a:t>R101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971600" y="3030438"/>
            <a:ext cx="2514600" cy="7762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>
                <a:latin typeface="Arial" charset="0"/>
              </a:rPr>
              <a:t>M111</a:t>
            </a:r>
          </a:p>
        </p:txBody>
      </p:sp>
      <p:sp>
        <p:nvSpPr>
          <p:cNvPr id="11" name="Right Arrow 13"/>
          <p:cNvSpPr/>
          <p:nvPr/>
        </p:nvSpPr>
        <p:spPr>
          <a:xfrm rot="16200000">
            <a:off x="4576019" y="4164260"/>
            <a:ext cx="890587" cy="284163"/>
          </a:xfrm>
          <a:prstGeom prst="rightArrow">
            <a:avLst>
              <a:gd name="adj1" fmla="val 0"/>
              <a:gd name="adj2" fmla="val 56679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906094" y="4751635"/>
            <a:ext cx="2514600" cy="7762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 dirty="0" smtClean="0">
                <a:latin typeface="Arial" charset="0"/>
              </a:rPr>
              <a:t>R101Plus</a:t>
            </a:r>
            <a:endParaRPr lang="en-US" altLang="es-AR" dirty="0">
              <a:latin typeface="Arial" charset="0"/>
            </a:endParaRPr>
          </a:p>
        </p:txBody>
      </p:sp>
      <p:sp>
        <p:nvSpPr>
          <p:cNvPr id="13" name="Rectangle 17"/>
          <p:cNvSpPr/>
          <p:nvPr/>
        </p:nvSpPr>
        <p:spPr>
          <a:xfrm>
            <a:off x="562669" y="5877272"/>
            <a:ext cx="7918450" cy="480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es-ES" sz="2800" kern="0" dirty="0" smtClean="0">
                <a:solidFill>
                  <a:srgbClr val="000000"/>
                </a:solidFill>
              </a:rPr>
              <a:t>La clase </a:t>
            </a:r>
            <a:r>
              <a:rPr lang="es-ES" sz="2800" b="1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R101Plus</a:t>
            </a:r>
            <a:r>
              <a:rPr lang="es-ES" sz="2800" kern="0" dirty="0" smtClean="0">
                <a:solidFill>
                  <a:srgbClr val="000000"/>
                </a:solidFill>
              </a:rPr>
              <a:t> especializa a la clase </a:t>
            </a:r>
            <a:r>
              <a:rPr lang="es-ES" sz="28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R101</a:t>
            </a:r>
            <a:r>
              <a:rPr lang="es-ES" sz="2800" kern="0" dirty="0" smtClean="0">
                <a:solidFill>
                  <a:srgbClr val="000000"/>
                </a:solidFill>
              </a:rPr>
              <a:t>.</a:t>
            </a:r>
            <a:endParaRPr lang="es-ES" sz="28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32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48006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s-ES" altLang="es-AR" sz="2800" dirty="0" smtClean="0"/>
              <a:t>Las clases especializadas incluyen atributos y servicios específicos. </a:t>
            </a:r>
          </a:p>
          <a:p>
            <a:pPr marL="0" indent="11113">
              <a:buNone/>
            </a:pPr>
            <a:endParaRPr lang="es-ES" altLang="es-AR" sz="3200" dirty="0" smtClean="0"/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7" name="Rectangle 5"/>
          <p:cNvSpPr/>
          <p:nvPr/>
        </p:nvSpPr>
        <p:spPr>
          <a:xfrm>
            <a:off x="539552" y="2420888"/>
            <a:ext cx="5112568" cy="5378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R101Plus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539552" y="2924944"/>
            <a:ext cx="5112568" cy="3816423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atributos</a:t>
            </a:r>
            <a:r>
              <a:rPr lang="en-US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clase</a:t>
            </a:r>
            <a:r>
              <a:rPr lang="en-US" dirty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maxCanela:entero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atributos</a:t>
            </a:r>
            <a:r>
              <a:rPr lang="en-US" dirty="0">
                <a:latin typeface="Arial" pitchFamily="34" charset="0"/>
                <a:cs typeface="Arial" pitchFamily="34" charset="0"/>
              </a:rPr>
              <a:t> de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instancia</a:t>
            </a:r>
            <a:r>
              <a:rPr lang="en-US" dirty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cantCanela:entero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&lt;&lt;Constructor&gt;&gt;</a:t>
            </a: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R101Plus()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Comandos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cafe()</a:t>
            </a:r>
          </a:p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bahiano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recargarCanela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consultas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vasosCafe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():</a:t>
            </a:r>
            <a:r>
              <a:rPr lang="en-US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vasosBahiano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():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785538" y="5347582"/>
            <a:ext cx="3456383" cy="36004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s-ES" altLang="es-AR" dirty="0"/>
              <a:t>Se carga </a:t>
            </a:r>
            <a:r>
              <a:rPr lang="es-ES" altLang="es-AR" dirty="0" smtClean="0"/>
              <a:t>el depósito completo</a:t>
            </a:r>
            <a:endParaRPr lang="en-US" altLang="es-AR" dirty="0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4788024" y="3212975"/>
            <a:ext cx="3456384" cy="692696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es-AR" dirty="0"/>
              <a:t>Las </a:t>
            </a:r>
            <a:r>
              <a:rPr lang="en-US" altLang="es-AR" dirty="0" err="1"/>
              <a:t>cantidades</a:t>
            </a:r>
            <a:r>
              <a:rPr lang="en-US" altLang="es-AR" dirty="0"/>
              <a:t> </a:t>
            </a:r>
            <a:r>
              <a:rPr lang="en-US" altLang="es-AR" dirty="0" err="1"/>
              <a:t>disponibles</a:t>
            </a:r>
            <a:r>
              <a:rPr lang="en-US" altLang="es-AR" dirty="0"/>
              <a:t>  se </a:t>
            </a:r>
            <a:r>
              <a:rPr lang="en-US" altLang="es-AR" dirty="0" err="1"/>
              <a:t>inicializan</a:t>
            </a:r>
            <a:r>
              <a:rPr lang="en-US" altLang="es-AR" dirty="0"/>
              <a:t> con los </a:t>
            </a:r>
            <a:r>
              <a:rPr lang="en-US" altLang="es-AR" dirty="0" err="1"/>
              <a:t>máximos</a:t>
            </a:r>
            <a:r>
              <a:rPr lang="en-US" altLang="es-AR" dirty="0"/>
              <a:t> 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4788024" y="4653135"/>
            <a:ext cx="3453897" cy="622437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s-ES" altLang="es-AR" dirty="0" err="1"/>
              <a:t>Require</a:t>
            </a:r>
            <a:r>
              <a:rPr lang="es-ES" altLang="es-AR" dirty="0"/>
              <a:t> </a:t>
            </a:r>
            <a:r>
              <a:rPr lang="es-ES" altLang="es-AR" dirty="0" smtClean="0"/>
              <a:t>disponible para un café carioca y 10 gramos de canela.</a:t>
            </a:r>
            <a:endParaRPr lang="en-US" altLang="es-AR" dirty="0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4785537" y="5779629"/>
            <a:ext cx="3456384" cy="936104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s-ES" altLang="es-AR" dirty="0"/>
              <a:t>Calcula la cantidad máxima de vasos </a:t>
            </a:r>
            <a:r>
              <a:rPr lang="es-ES" altLang="es-AR" dirty="0" smtClean="0"/>
              <a:t>que </a:t>
            </a:r>
            <a:r>
              <a:rPr lang="es-ES" altLang="es-AR" dirty="0"/>
              <a:t>pueden prepararse con las cantidades </a:t>
            </a:r>
            <a:r>
              <a:rPr lang="es-ES" altLang="es-AR" dirty="0" smtClean="0"/>
              <a:t>en depósito</a:t>
            </a:r>
            <a:endParaRPr lang="en-US" altLang="es-AR" dirty="0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4785537" y="4005064"/>
            <a:ext cx="3453897" cy="622437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s-ES" altLang="es-AR" dirty="0" err="1"/>
              <a:t>Require</a:t>
            </a:r>
            <a:r>
              <a:rPr lang="es-ES" altLang="es-AR" dirty="0"/>
              <a:t> </a:t>
            </a:r>
            <a:r>
              <a:rPr lang="es-ES" altLang="es-AR" dirty="0" smtClean="0"/>
              <a:t>50 gr. </a:t>
            </a:r>
            <a:r>
              <a:rPr lang="es-ES" altLang="es-AR" dirty="0"/>
              <a:t>d</a:t>
            </a:r>
            <a:r>
              <a:rPr lang="es-ES" altLang="es-AR" dirty="0" smtClean="0"/>
              <a:t>e café.</a:t>
            </a:r>
            <a:endParaRPr lang="en-US" altLang="es-AR" dirty="0"/>
          </a:p>
        </p:txBody>
      </p:sp>
    </p:spTree>
    <p:extLst>
      <p:ext uri="{BB962C8B-B14F-4D97-AF65-F5344CB8AC3E}">
        <p14:creationId xmlns:p14="http://schemas.microsoft.com/office/powerpoint/2010/main" val="287175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0392" y="1340768"/>
            <a:ext cx="7836024" cy="4800600"/>
          </a:xfrm>
        </p:spPr>
        <p:txBody>
          <a:bodyPr>
            <a:noAutofit/>
          </a:bodyPr>
          <a:lstStyle/>
          <a:p>
            <a:pPr marL="114300" indent="0">
              <a:spcBef>
                <a:spcPts val="600"/>
              </a:spcBef>
              <a:buNone/>
            </a:pPr>
            <a:r>
              <a:rPr lang="es-ES" altLang="es-AR" sz="2800" dirty="0"/>
              <a:t>La clase </a:t>
            </a:r>
            <a:r>
              <a:rPr lang="es-ES" altLang="es-AR" sz="2800" b="1" dirty="0">
                <a:latin typeface="Courier New" pitchFamily="49" charset="0"/>
                <a:cs typeface="Courier New" pitchFamily="49" charset="0"/>
              </a:rPr>
              <a:t>R101Plus</a:t>
            </a:r>
            <a:r>
              <a:rPr lang="es-ES" altLang="es-AR" sz="2800" dirty="0"/>
              <a:t> está vinculada a la clase </a:t>
            </a:r>
            <a:r>
              <a:rPr lang="es-ES" altLang="es-AR" sz="28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s-ES" altLang="es-AR" sz="2800" b="1" dirty="0">
                <a:latin typeface="Courier" pitchFamily="49" charset="0"/>
              </a:rPr>
              <a:t>101</a:t>
            </a:r>
            <a:r>
              <a:rPr lang="es-ES" altLang="es-AR" sz="2800" dirty="0"/>
              <a:t> por una relación de </a:t>
            </a:r>
            <a:r>
              <a:rPr lang="es-ES" altLang="es-AR" sz="2800" b="1" dirty="0"/>
              <a:t>herencia</a:t>
            </a:r>
            <a:r>
              <a:rPr lang="es-ES" altLang="es-AR" sz="2800" dirty="0"/>
              <a:t>.</a:t>
            </a:r>
          </a:p>
          <a:p>
            <a:pPr marL="114300" indent="0">
              <a:spcBef>
                <a:spcPts val="600"/>
              </a:spcBef>
              <a:buNone/>
            </a:pPr>
            <a:r>
              <a:rPr lang="es-ES" altLang="es-AR" sz="2800" dirty="0"/>
              <a:t>Todo objeto de la clase </a:t>
            </a:r>
            <a:r>
              <a:rPr lang="es-ES" altLang="es-AR" sz="2800" b="1" dirty="0">
                <a:latin typeface="Courier New" pitchFamily="49" charset="0"/>
                <a:cs typeface="Courier New" pitchFamily="49" charset="0"/>
              </a:rPr>
              <a:t>R101Plus</a:t>
            </a:r>
            <a:r>
              <a:rPr lang="es-ES" altLang="es-AR" sz="2800" dirty="0"/>
              <a:t> es también un objeto de la clase </a:t>
            </a:r>
            <a:r>
              <a:rPr lang="es-ES" altLang="es-AR" sz="2800" b="1" dirty="0">
                <a:latin typeface="Courier New" pitchFamily="49" charset="0"/>
                <a:cs typeface="Courier New" pitchFamily="49" charset="0"/>
              </a:rPr>
              <a:t>R101</a:t>
            </a:r>
            <a:r>
              <a:rPr lang="es-ES" altLang="es-AR" sz="2800" dirty="0"/>
              <a:t> y además un objeto de la clase </a:t>
            </a:r>
            <a:r>
              <a:rPr lang="es-ES" altLang="es-AR" sz="2800" b="1" dirty="0" err="1">
                <a:latin typeface="Courier New" pitchFamily="49" charset="0"/>
                <a:cs typeface="Courier New" pitchFamily="49" charset="0"/>
              </a:rPr>
              <a:t>ExpendedoraCafe</a:t>
            </a:r>
            <a:r>
              <a:rPr lang="es-ES" altLang="es-AR" sz="2800" dirty="0"/>
              <a:t>.</a:t>
            </a:r>
          </a:p>
          <a:p>
            <a:pPr marL="114300" indent="0">
              <a:spcBef>
                <a:spcPts val="600"/>
              </a:spcBef>
              <a:buNone/>
            </a:pPr>
            <a:r>
              <a:rPr lang="es-ES" altLang="es-AR" sz="2800" dirty="0"/>
              <a:t>La clase </a:t>
            </a:r>
            <a:r>
              <a:rPr lang="es-ES" altLang="es-AR" sz="2800" b="1" dirty="0">
                <a:latin typeface="Courier New" pitchFamily="49" charset="0"/>
                <a:cs typeface="Courier New" pitchFamily="49" charset="0"/>
              </a:rPr>
              <a:t>R101</a:t>
            </a:r>
            <a:r>
              <a:rPr lang="es-ES" altLang="es-AR" sz="2800" dirty="0"/>
              <a:t> es una clase derivada de la clase </a:t>
            </a:r>
            <a:r>
              <a:rPr lang="es-ES" altLang="es-AR" sz="2800" b="1" dirty="0" err="1">
                <a:latin typeface="Courier New" pitchFamily="49" charset="0"/>
                <a:cs typeface="Courier New" pitchFamily="49" charset="0"/>
              </a:rPr>
              <a:t>ExpendedoraCafe</a:t>
            </a:r>
            <a:r>
              <a:rPr lang="es-ES" altLang="es-AR" sz="2800" dirty="0"/>
              <a:t>, pero a su vez es una clase base para la clase </a:t>
            </a:r>
            <a:r>
              <a:rPr lang="es-ES" altLang="es-AR" sz="2800" b="1" dirty="0">
                <a:latin typeface="Courier New" pitchFamily="49" charset="0"/>
                <a:cs typeface="Courier New" pitchFamily="49" charset="0"/>
              </a:rPr>
              <a:t>R101Plus</a:t>
            </a:r>
            <a:r>
              <a:rPr lang="es-ES" altLang="es-AR" sz="2800" dirty="0"/>
              <a:t>.</a:t>
            </a:r>
          </a:p>
          <a:p>
            <a:pPr marL="114300" indent="0">
              <a:spcBef>
                <a:spcPts val="600"/>
              </a:spcBef>
              <a:buNone/>
            </a:pPr>
            <a:r>
              <a:rPr lang="es-ES" altLang="es-AR" sz="2800" b="1" dirty="0"/>
              <a:t>NOTEMOS QUE la modificación en la especificación del problema no requiere modificar las clases ya implementadas y verificadas, sino agregar una nueva clase.</a:t>
            </a:r>
          </a:p>
          <a:p>
            <a:pPr marL="0" indent="0">
              <a:buNone/>
            </a:pPr>
            <a:endParaRPr lang="es-ES" altLang="es-AR" sz="2800" dirty="0" smtClean="0"/>
          </a:p>
          <a:p>
            <a:pPr marL="114300" indent="0">
              <a:buNone/>
            </a:pPr>
            <a:endParaRPr lang="es-AR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4735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9553" y="1628800"/>
            <a:ext cx="7560840" cy="28623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altLang="es-AR" b="1" dirty="0" err="1">
                <a:latin typeface="Courier New" pitchFamily="49" charset="0"/>
              </a:rPr>
              <a:t>class</a:t>
            </a:r>
            <a:r>
              <a:rPr lang="es-AR" altLang="es-AR" b="1" dirty="0">
                <a:latin typeface="Courier New" pitchFamily="49" charset="0"/>
              </a:rPr>
              <a:t> R101Plus </a:t>
            </a:r>
            <a:r>
              <a:rPr lang="es-AR" altLang="es-AR" b="1" dirty="0" err="1">
                <a:solidFill>
                  <a:srgbClr val="FF0000"/>
                </a:solidFill>
                <a:latin typeface="Courier New" pitchFamily="49" charset="0"/>
              </a:rPr>
              <a:t>extends</a:t>
            </a:r>
            <a:r>
              <a:rPr lang="es-AR" altLang="es-AR" b="1" dirty="0">
                <a:solidFill>
                  <a:srgbClr val="FF0000"/>
                </a:solidFill>
                <a:latin typeface="Courier New" pitchFamily="49" charset="0"/>
              </a:rPr>
              <a:t> R101 </a:t>
            </a:r>
            <a:r>
              <a:rPr lang="es-AR" altLang="es-AR" b="1" dirty="0" smtClean="0">
                <a:latin typeface="Courier New" pitchFamily="49" charset="0"/>
              </a:rPr>
              <a:t>{</a:t>
            </a:r>
          </a:p>
          <a:p>
            <a:r>
              <a:rPr lang="es-ES" altLang="es-AR" b="1" dirty="0" smtClean="0">
                <a:latin typeface="Courier New" pitchFamily="49" charset="0"/>
              </a:rPr>
              <a:t>//Atributo de clase</a:t>
            </a:r>
            <a:endParaRPr lang="es-AR" altLang="es-AR" b="1" dirty="0">
              <a:latin typeface="Courier New" pitchFamily="49" charset="0"/>
            </a:endParaRPr>
          </a:p>
          <a:p>
            <a:r>
              <a:rPr lang="es-AR" altLang="es-AR" b="1" dirty="0" err="1">
                <a:latin typeface="Courier New" pitchFamily="49" charset="0"/>
              </a:rPr>
              <a:t>protected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static</a:t>
            </a:r>
            <a:r>
              <a:rPr lang="es-AR" altLang="es-AR" b="1" dirty="0">
                <a:latin typeface="Courier New" pitchFamily="49" charset="0"/>
              </a:rPr>
              <a:t> final </a:t>
            </a:r>
            <a:r>
              <a:rPr lang="es-AR" altLang="es-AR" b="1" dirty="0" err="1">
                <a:latin typeface="Courier New" pitchFamily="49" charset="0"/>
              </a:rPr>
              <a:t>int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maxCanela</a:t>
            </a:r>
            <a:r>
              <a:rPr lang="es-AR" altLang="es-AR" b="1" dirty="0">
                <a:latin typeface="Courier New" pitchFamily="49" charset="0"/>
              </a:rPr>
              <a:t> = </a:t>
            </a:r>
            <a:r>
              <a:rPr lang="es-AR" altLang="es-AR" b="1" dirty="0" smtClean="0">
                <a:latin typeface="Courier New" pitchFamily="49" charset="0"/>
              </a:rPr>
              <a:t>300;</a:t>
            </a:r>
          </a:p>
          <a:p>
            <a:r>
              <a:rPr lang="es-ES" altLang="es-AR" b="1" dirty="0" smtClean="0">
                <a:latin typeface="Courier New" pitchFamily="49" charset="0"/>
              </a:rPr>
              <a:t>//Atributo de instancia</a:t>
            </a:r>
            <a:endParaRPr lang="es-AR" altLang="es-AR" b="1" dirty="0">
              <a:latin typeface="Courier New" pitchFamily="49" charset="0"/>
            </a:endParaRPr>
          </a:p>
          <a:p>
            <a:r>
              <a:rPr lang="es-AR" altLang="es-AR" b="1" dirty="0" err="1">
                <a:latin typeface="Courier New" pitchFamily="49" charset="0"/>
              </a:rPr>
              <a:t>protected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int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cantCanela</a:t>
            </a:r>
            <a:r>
              <a:rPr lang="es-AR" altLang="es-AR" b="1" dirty="0">
                <a:latin typeface="Courier New" pitchFamily="49" charset="0"/>
              </a:rPr>
              <a:t>;</a:t>
            </a:r>
          </a:p>
          <a:p>
            <a:r>
              <a:rPr lang="es-ES" altLang="es-AR" b="1" dirty="0" smtClean="0">
                <a:latin typeface="Courier New" pitchFamily="49" charset="0"/>
              </a:rPr>
              <a:t>//Constructor</a:t>
            </a:r>
            <a:endParaRPr lang="es-AR" altLang="es-AR" b="1" dirty="0">
              <a:latin typeface="Courier New" pitchFamily="49" charset="0"/>
            </a:endParaRPr>
          </a:p>
          <a:p>
            <a:r>
              <a:rPr lang="es-AR" altLang="es-AR" b="1" dirty="0" err="1">
                <a:latin typeface="Courier New" pitchFamily="49" charset="0"/>
              </a:rPr>
              <a:t>public</a:t>
            </a:r>
            <a:r>
              <a:rPr lang="es-AR" altLang="es-AR" b="1" dirty="0">
                <a:latin typeface="Courier New" pitchFamily="49" charset="0"/>
              </a:rPr>
              <a:t> R101Plus (){</a:t>
            </a:r>
          </a:p>
          <a:p>
            <a:r>
              <a:rPr lang="es-AR" altLang="es-AR" b="1" dirty="0">
                <a:latin typeface="Courier New" pitchFamily="49" charset="0"/>
              </a:rPr>
              <a:t>  </a:t>
            </a:r>
            <a:r>
              <a:rPr lang="es-AR" altLang="es-AR" b="1" dirty="0" err="1">
                <a:solidFill>
                  <a:srgbClr val="FF0000"/>
                </a:solidFill>
                <a:latin typeface="Courier New" pitchFamily="49" charset="0"/>
              </a:rPr>
              <a:t>super</a:t>
            </a:r>
            <a:r>
              <a:rPr lang="es-AR" altLang="es-AR" b="1" dirty="0">
                <a:solidFill>
                  <a:srgbClr val="FF0000"/>
                </a:solidFill>
                <a:latin typeface="Courier New" pitchFamily="49" charset="0"/>
              </a:rPr>
              <a:t>();</a:t>
            </a:r>
          </a:p>
          <a:p>
            <a:r>
              <a:rPr lang="es-AR" altLang="es-AR" b="1" dirty="0">
                <a:latin typeface="Courier New" pitchFamily="49" charset="0"/>
              </a:rPr>
              <a:t>  </a:t>
            </a:r>
            <a:r>
              <a:rPr lang="es-AR" altLang="es-AR" b="1" dirty="0" err="1">
                <a:latin typeface="Courier New" pitchFamily="49" charset="0"/>
              </a:rPr>
              <a:t>cantCanela</a:t>
            </a:r>
            <a:r>
              <a:rPr lang="es-AR" altLang="es-AR" b="1" dirty="0">
                <a:latin typeface="Courier New" pitchFamily="49" charset="0"/>
              </a:rPr>
              <a:t> = </a:t>
            </a:r>
            <a:r>
              <a:rPr lang="es-AR" altLang="es-AR" b="1" dirty="0" err="1">
                <a:latin typeface="Courier New" pitchFamily="49" charset="0"/>
              </a:rPr>
              <a:t>maxCanela</a:t>
            </a:r>
            <a:r>
              <a:rPr lang="es-AR" altLang="es-AR" b="1" dirty="0">
                <a:latin typeface="Courier New" pitchFamily="49" charset="0"/>
              </a:rPr>
              <a:t>;</a:t>
            </a:r>
          </a:p>
          <a:p>
            <a:r>
              <a:rPr lang="es-AR" altLang="es-AR" b="1" dirty="0" smtClean="0">
                <a:latin typeface="Courier New" pitchFamily="49" charset="0"/>
              </a:rPr>
              <a:t>}</a:t>
            </a:r>
            <a:endParaRPr lang="es-AR" altLang="es-AR" b="1" dirty="0">
              <a:latin typeface="Courier New" pitchFamily="49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516856" y="4581128"/>
            <a:ext cx="7836024" cy="1656184"/>
          </a:xfrm>
        </p:spPr>
        <p:txBody>
          <a:bodyPr>
            <a:noAutofit/>
          </a:bodyPr>
          <a:lstStyle/>
          <a:p>
            <a:pPr marL="114300" indent="0">
              <a:spcBef>
                <a:spcPts val="600"/>
              </a:spcBef>
              <a:buNone/>
            </a:pPr>
            <a:r>
              <a:rPr lang="es-ES" altLang="es-AR" sz="2800" dirty="0" smtClean="0"/>
              <a:t>El constructor de </a:t>
            </a:r>
            <a:r>
              <a:rPr lang="es-ES" altLang="es-AR" sz="2800" b="1" dirty="0" err="1">
                <a:latin typeface="Courier New" pitchFamily="49" charset="0"/>
              </a:rPr>
              <a:t>R101Plus</a:t>
            </a:r>
            <a:r>
              <a:rPr lang="es-ES" altLang="es-AR" sz="2800" dirty="0" smtClean="0"/>
              <a:t> puede acceder al constructor de la clase </a:t>
            </a:r>
            <a:r>
              <a:rPr lang="es-ES" altLang="es-AR" sz="2800" b="1" dirty="0">
                <a:latin typeface="Courier New" pitchFamily="49" charset="0"/>
              </a:rPr>
              <a:t>R101</a:t>
            </a:r>
            <a:r>
              <a:rPr lang="es-ES" altLang="es-AR" sz="2800" dirty="0" smtClean="0"/>
              <a:t> pero no al constructor de </a:t>
            </a:r>
            <a:r>
              <a:rPr lang="es-ES" altLang="es-AR" sz="2800" b="1" dirty="0" err="1">
                <a:latin typeface="Courier New" pitchFamily="49" charset="0"/>
              </a:rPr>
              <a:t>ExpendedoraCafe</a:t>
            </a:r>
            <a:r>
              <a:rPr lang="es-ES" altLang="es-AR" sz="2800" dirty="0" smtClean="0"/>
              <a:t>. 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59559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9553" y="1628800"/>
            <a:ext cx="7560840" cy="452431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altLang="es-AR" b="1" dirty="0" smtClean="0">
                <a:latin typeface="Courier New" pitchFamily="49" charset="0"/>
              </a:rPr>
              <a:t>//Comandos en la clase R101Plus</a:t>
            </a:r>
          </a:p>
          <a:p>
            <a:r>
              <a:rPr lang="es-AR" altLang="es-AR" b="1" dirty="0" err="1" smtClean="0">
                <a:latin typeface="Courier New" pitchFamily="49" charset="0"/>
              </a:rPr>
              <a:t>public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void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cafe</a:t>
            </a:r>
            <a:r>
              <a:rPr lang="es-AR" altLang="es-AR" b="1" dirty="0">
                <a:latin typeface="Courier New" pitchFamily="49" charset="0"/>
              </a:rPr>
              <a:t>() </a:t>
            </a:r>
            <a:r>
              <a:rPr lang="es-AR" altLang="es-AR" b="1" dirty="0" smtClean="0">
                <a:latin typeface="Courier New" pitchFamily="49" charset="0"/>
              </a:rPr>
              <a:t>{</a:t>
            </a:r>
          </a:p>
          <a:p>
            <a:r>
              <a:rPr lang="es-ES" altLang="es-AR" b="1" dirty="0">
                <a:solidFill>
                  <a:srgbClr val="00B050"/>
                </a:solidFill>
                <a:latin typeface="Courier New" pitchFamily="49" charset="0"/>
              </a:rPr>
              <a:t>/*Requiere </a:t>
            </a:r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</a:rPr>
              <a:t>50 gramos de café en el depósito*/</a:t>
            </a:r>
            <a:endParaRPr lang="es-AR" altLang="es-AR" b="1" dirty="0">
              <a:solidFill>
                <a:srgbClr val="00B050"/>
              </a:solidFill>
              <a:latin typeface="Courier New" pitchFamily="49" charset="0"/>
            </a:endParaRPr>
          </a:p>
          <a:p>
            <a:r>
              <a:rPr lang="es-AR" altLang="es-AR" b="1" dirty="0" smtClean="0">
                <a:latin typeface="Courier New" pitchFamily="49" charset="0"/>
              </a:rPr>
              <a:t>  </a:t>
            </a:r>
            <a:r>
              <a:rPr lang="es-AR" altLang="es-AR" b="1" dirty="0" err="1">
                <a:latin typeface="Courier New" pitchFamily="49" charset="0"/>
              </a:rPr>
              <a:t>cantCafe</a:t>
            </a:r>
            <a:r>
              <a:rPr lang="es-AR" altLang="es-AR" b="1" dirty="0">
                <a:latin typeface="Courier New" pitchFamily="49" charset="0"/>
              </a:rPr>
              <a:t> = </a:t>
            </a:r>
            <a:r>
              <a:rPr lang="es-AR" altLang="es-AR" b="1" dirty="0" err="1">
                <a:latin typeface="Courier New" pitchFamily="49" charset="0"/>
              </a:rPr>
              <a:t>cantCafe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smtClean="0">
                <a:latin typeface="Courier New" pitchFamily="49" charset="0"/>
              </a:rPr>
              <a:t>-50;</a:t>
            </a:r>
          </a:p>
          <a:p>
            <a:r>
              <a:rPr lang="es-AR" altLang="es-AR" b="1" dirty="0" smtClean="0">
                <a:latin typeface="Courier New" pitchFamily="49" charset="0"/>
              </a:rPr>
              <a:t>  </a:t>
            </a:r>
            <a:r>
              <a:rPr lang="es-AR" altLang="es-AR" b="1" dirty="0" err="1" smtClean="0">
                <a:latin typeface="Courier New" pitchFamily="49" charset="0"/>
              </a:rPr>
              <a:t>cantAgua</a:t>
            </a:r>
            <a:r>
              <a:rPr lang="es-AR" altLang="es-AR" b="1" dirty="0" smtClean="0">
                <a:latin typeface="Courier New" pitchFamily="49" charset="0"/>
              </a:rPr>
              <a:t>= </a:t>
            </a:r>
            <a:r>
              <a:rPr lang="es-AR" altLang="es-AR" b="1" dirty="0" err="1" smtClean="0">
                <a:latin typeface="Courier New" pitchFamily="49" charset="0"/>
              </a:rPr>
              <a:t>cantAgua</a:t>
            </a:r>
            <a:r>
              <a:rPr lang="es-AR" altLang="es-AR" b="1" dirty="0" smtClean="0">
                <a:latin typeface="Courier New" pitchFamily="49" charset="0"/>
              </a:rPr>
              <a:t> -200;</a:t>
            </a:r>
            <a:endParaRPr lang="es-AR" altLang="es-AR" b="1" dirty="0">
              <a:latin typeface="Courier New" pitchFamily="49" charset="0"/>
            </a:endParaRPr>
          </a:p>
          <a:p>
            <a:r>
              <a:rPr lang="es-AR" altLang="es-AR" b="1" dirty="0">
                <a:latin typeface="Courier New" pitchFamily="49" charset="0"/>
              </a:rPr>
              <a:t>}</a:t>
            </a:r>
          </a:p>
          <a:p>
            <a:r>
              <a:rPr lang="es-AR" altLang="es-AR" b="1" dirty="0" err="1">
                <a:latin typeface="Courier New" pitchFamily="49" charset="0"/>
              </a:rPr>
              <a:t>public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void</a:t>
            </a:r>
            <a:r>
              <a:rPr lang="es-AR" altLang="es-AR" b="1" dirty="0">
                <a:latin typeface="Courier New" pitchFamily="49" charset="0"/>
              </a:rPr>
              <a:t> bahiano() </a:t>
            </a:r>
            <a:r>
              <a:rPr lang="es-AR" altLang="es-AR" b="1" dirty="0" smtClean="0">
                <a:latin typeface="Courier New" pitchFamily="49" charset="0"/>
              </a:rPr>
              <a:t>{</a:t>
            </a:r>
          </a:p>
          <a:p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</a:rPr>
              <a:t>/*Requiere disponible para un carioca y 10 gramos de canela*/</a:t>
            </a:r>
            <a:endParaRPr lang="es-AR" altLang="es-AR" b="1" dirty="0">
              <a:solidFill>
                <a:srgbClr val="00B050"/>
              </a:solidFill>
              <a:latin typeface="Courier New" pitchFamily="49" charset="0"/>
            </a:endParaRPr>
          </a:p>
          <a:p>
            <a:r>
              <a:rPr lang="es-AR" altLang="es-AR" b="1" dirty="0">
                <a:solidFill>
                  <a:srgbClr val="FF0000"/>
                </a:solidFill>
                <a:latin typeface="Courier New" pitchFamily="49" charset="0"/>
              </a:rPr>
              <a:t>  carioca ();</a:t>
            </a:r>
          </a:p>
          <a:p>
            <a:r>
              <a:rPr lang="es-AR" altLang="es-AR" b="1" dirty="0">
                <a:latin typeface="Courier New" pitchFamily="49" charset="0"/>
              </a:rPr>
              <a:t>  </a:t>
            </a:r>
            <a:r>
              <a:rPr lang="es-AR" altLang="es-AR" b="1" dirty="0" err="1">
                <a:latin typeface="Courier New" pitchFamily="49" charset="0"/>
              </a:rPr>
              <a:t>cantCanela</a:t>
            </a:r>
            <a:r>
              <a:rPr lang="es-AR" altLang="es-AR" b="1" dirty="0">
                <a:latin typeface="Courier New" pitchFamily="49" charset="0"/>
              </a:rPr>
              <a:t> = cantCanela-10;</a:t>
            </a:r>
          </a:p>
          <a:p>
            <a:r>
              <a:rPr lang="es-AR" altLang="es-AR" b="1" dirty="0" smtClean="0">
                <a:latin typeface="Courier New" pitchFamily="49" charset="0"/>
              </a:rPr>
              <a:t>}</a:t>
            </a:r>
          </a:p>
          <a:p>
            <a:r>
              <a:rPr lang="es-AR" altLang="es-AR" b="1" dirty="0" err="1">
                <a:latin typeface="Courier New" pitchFamily="49" charset="0"/>
              </a:rPr>
              <a:t>public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void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</a:rPr>
              <a:t>recargarCanela</a:t>
            </a:r>
            <a:r>
              <a:rPr lang="es-AR" altLang="es-AR" b="1" dirty="0" smtClean="0">
                <a:latin typeface="Courier New" pitchFamily="49" charset="0"/>
              </a:rPr>
              <a:t>() </a:t>
            </a:r>
            <a:r>
              <a:rPr lang="es-AR" altLang="es-AR" b="1" dirty="0">
                <a:latin typeface="Courier New" pitchFamily="49" charset="0"/>
              </a:rPr>
              <a:t>{</a:t>
            </a:r>
          </a:p>
          <a:p>
            <a:r>
              <a:rPr lang="es-AR" altLang="es-AR" b="1" dirty="0">
                <a:solidFill>
                  <a:srgbClr val="00B050"/>
                </a:solidFill>
                <a:latin typeface="Courier New" pitchFamily="49" charset="0"/>
              </a:rPr>
              <a:t>//Carga el depósito completo</a:t>
            </a:r>
          </a:p>
          <a:p>
            <a:r>
              <a:rPr lang="es-AR" altLang="es-AR" b="1" dirty="0">
                <a:latin typeface="Courier New" pitchFamily="49" charset="0"/>
              </a:rPr>
              <a:t>  </a:t>
            </a:r>
            <a:r>
              <a:rPr lang="es-AR" altLang="es-AR" b="1" dirty="0" err="1" smtClean="0">
                <a:latin typeface="Courier New" pitchFamily="49" charset="0"/>
              </a:rPr>
              <a:t>cantCanela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>
                <a:latin typeface="Courier New" pitchFamily="49" charset="0"/>
              </a:rPr>
              <a:t>= </a:t>
            </a:r>
            <a:r>
              <a:rPr lang="es-AR" altLang="es-AR" b="1" dirty="0" err="1" smtClean="0">
                <a:latin typeface="Courier New" pitchFamily="49" charset="0"/>
              </a:rPr>
              <a:t>maxCanela</a:t>
            </a:r>
            <a:r>
              <a:rPr lang="es-AR" altLang="es-AR" b="1" dirty="0" smtClean="0">
                <a:latin typeface="Courier New" pitchFamily="49" charset="0"/>
              </a:rPr>
              <a:t>; </a:t>
            </a:r>
            <a:r>
              <a:rPr lang="es-AR" altLang="es-AR" b="1" dirty="0">
                <a:latin typeface="Courier New" pitchFamily="49" charset="0"/>
              </a:rPr>
              <a:t>}</a:t>
            </a:r>
          </a:p>
          <a:p>
            <a:endParaRPr lang="es-AR" altLang="es-AR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97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9553" y="1628800"/>
            <a:ext cx="7560840" cy="28623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altLang="es-AR" b="1" dirty="0" smtClean="0">
                <a:latin typeface="Courier New" pitchFamily="49" charset="0"/>
              </a:rPr>
              <a:t>//Consultas en la clase R101Plus</a:t>
            </a:r>
          </a:p>
          <a:p>
            <a:r>
              <a:rPr lang="es-ES" altLang="es-AR" b="1" dirty="0" err="1">
                <a:latin typeface="Courier New" pitchFamily="49" charset="0"/>
              </a:rPr>
              <a:t>p</a:t>
            </a:r>
            <a:r>
              <a:rPr lang="es-ES" altLang="es-AR" b="1" dirty="0" err="1" smtClean="0">
                <a:latin typeface="Courier New" pitchFamily="49" charset="0"/>
              </a:rPr>
              <a:t>ublic</a:t>
            </a:r>
            <a:r>
              <a:rPr lang="es-ES" altLang="es-AR" b="1" dirty="0" smtClean="0">
                <a:latin typeface="Courier New" pitchFamily="49" charset="0"/>
              </a:rPr>
              <a:t> </a:t>
            </a:r>
            <a:r>
              <a:rPr lang="es-ES" altLang="es-AR" b="1" dirty="0" err="1" smtClean="0">
                <a:latin typeface="Courier New" pitchFamily="49" charset="0"/>
              </a:rPr>
              <a:t>int</a:t>
            </a:r>
            <a:r>
              <a:rPr lang="es-ES" altLang="es-AR" b="1" dirty="0" smtClean="0">
                <a:latin typeface="Courier New" pitchFamily="49" charset="0"/>
              </a:rPr>
              <a:t> </a:t>
            </a:r>
            <a:r>
              <a:rPr lang="es-ES" altLang="es-AR" b="1" dirty="0" err="1" smtClean="0">
                <a:latin typeface="Courier New" pitchFamily="49" charset="0"/>
              </a:rPr>
              <a:t>vasosCafe</a:t>
            </a:r>
            <a:r>
              <a:rPr lang="es-ES" altLang="es-AR" b="1" dirty="0" smtClean="0">
                <a:latin typeface="Courier New" pitchFamily="49" charset="0"/>
              </a:rPr>
              <a:t>(){</a:t>
            </a:r>
            <a:endParaRPr lang="es-AR" altLang="es-AR" b="1" dirty="0" smtClean="0">
              <a:latin typeface="Courier New" pitchFamily="49" charset="0"/>
            </a:endParaRPr>
          </a:p>
          <a:p>
            <a:r>
              <a:rPr lang="es-AR" altLang="es-AR" b="1" dirty="0">
                <a:solidFill>
                  <a:srgbClr val="00B050"/>
                </a:solidFill>
                <a:latin typeface="Courier New" pitchFamily="49" charset="0"/>
              </a:rPr>
              <a:t>/*Computa cuántos vasos de café pueden prepararse con las cantidades disponibles*/</a:t>
            </a:r>
          </a:p>
          <a:p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int</a:t>
            </a:r>
            <a:r>
              <a:rPr lang="es-AR" altLang="es-AR" b="1" dirty="0">
                <a:latin typeface="Courier New" pitchFamily="49" charset="0"/>
              </a:rPr>
              <a:t> c = (</a:t>
            </a:r>
            <a:r>
              <a:rPr lang="es-AR" altLang="es-AR" b="1" dirty="0" err="1">
                <a:latin typeface="Courier New" pitchFamily="49" charset="0"/>
              </a:rPr>
              <a:t>int</a:t>
            </a:r>
            <a:r>
              <a:rPr lang="es-AR" altLang="es-AR" b="1" dirty="0">
                <a:latin typeface="Courier New" pitchFamily="49" charset="0"/>
              </a:rPr>
              <a:t>) </a:t>
            </a:r>
            <a:r>
              <a:rPr lang="es-AR" altLang="es-AR" b="1" dirty="0" err="1">
                <a:latin typeface="Courier New" pitchFamily="49" charset="0"/>
              </a:rPr>
              <a:t>cantCafe</a:t>
            </a:r>
            <a:r>
              <a:rPr lang="es-AR" altLang="es-AR" b="1" dirty="0">
                <a:latin typeface="Courier New" pitchFamily="49" charset="0"/>
              </a:rPr>
              <a:t> / </a:t>
            </a:r>
            <a:r>
              <a:rPr lang="es-AR" altLang="es-AR" b="1" dirty="0" smtClean="0">
                <a:latin typeface="Courier New" pitchFamily="49" charset="0"/>
              </a:rPr>
              <a:t>50;</a:t>
            </a:r>
            <a:endParaRPr lang="es-AR" altLang="es-AR" b="1" dirty="0">
              <a:latin typeface="Courier New" pitchFamily="49" charset="0"/>
            </a:endParaRPr>
          </a:p>
          <a:p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int</a:t>
            </a:r>
            <a:r>
              <a:rPr lang="es-AR" altLang="es-AR" b="1" dirty="0">
                <a:latin typeface="Courier New" pitchFamily="49" charset="0"/>
              </a:rPr>
              <a:t> a = (</a:t>
            </a:r>
            <a:r>
              <a:rPr lang="es-AR" altLang="es-AR" b="1" dirty="0" err="1">
                <a:latin typeface="Courier New" pitchFamily="49" charset="0"/>
              </a:rPr>
              <a:t>int</a:t>
            </a:r>
            <a:r>
              <a:rPr lang="es-AR" altLang="es-AR" b="1" dirty="0">
                <a:latin typeface="Courier New" pitchFamily="49" charset="0"/>
              </a:rPr>
              <a:t>) </a:t>
            </a:r>
            <a:r>
              <a:rPr lang="es-AR" altLang="es-AR" b="1" dirty="0" err="1">
                <a:latin typeface="Courier New" pitchFamily="49" charset="0"/>
              </a:rPr>
              <a:t>cantAgua</a:t>
            </a:r>
            <a:r>
              <a:rPr lang="es-AR" altLang="es-AR" b="1" dirty="0">
                <a:latin typeface="Courier New" pitchFamily="49" charset="0"/>
              </a:rPr>
              <a:t> / 200;</a:t>
            </a:r>
          </a:p>
          <a:p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if</a:t>
            </a:r>
            <a:r>
              <a:rPr lang="es-AR" altLang="es-AR" b="1" dirty="0">
                <a:latin typeface="Courier New" pitchFamily="49" charset="0"/>
              </a:rPr>
              <a:t> (c &lt; a) </a:t>
            </a:r>
            <a:r>
              <a:rPr lang="es-AR" altLang="es-AR" b="1" dirty="0" err="1">
                <a:latin typeface="Courier New" pitchFamily="49" charset="0"/>
              </a:rPr>
              <a:t>return</a:t>
            </a:r>
            <a:r>
              <a:rPr lang="es-AR" altLang="es-AR" b="1" dirty="0">
                <a:latin typeface="Courier New" pitchFamily="49" charset="0"/>
              </a:rPr>
              <a:t> c;</a:t>
            </a:r>
          </a:p>
          <a:p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else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return</a:t>
            </a:r>
            <a:r>
              <a:rPr lang="es-AR" altLang="es-AR" b="1" dirty="0">
                <a:latin typeface="Courier New" pitchFamily="49" charset="0"/>
              </a:rPr>
              <a:t> a;</a:t>
            </a:r>
          </a:p>
          <a:p>
            <a:r>
              <a:rPr lang="es-AR" altLang="es-AR" b="1" dirty="0">
                <a:latin typeface="Courier New" pitchFamily="49" charset="0"/>
              </a:rPr>
              <a:t>}</a:t>
            </a:r>
          </a:p>
          <a:p>
            <a:endParaRPr lang="es-AR" altLang="es-AR" b="1" dirty="0">
              <a:latin typeface="Courier New" pitchFamily="49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323528" y="5445224"/>
            <a:ext cx="7836024" cy="1656184"/>
          </a:xfrm>
        </p:spPr>
        <p:txBody>
          <a:bodyPr>
            <a:noAutofit/>
          </a:bodyPr>
          <a:lstStyle/>
          <a:p>
            <a:pPr marL="114300" indent="0">
              <a:spcBef>
                <a:spcPts val="600"/>
              </a:spcBef>
              <a:buNone/>
            </a:pPr>
            <a:r>
              <a:rPr lang="es-ES" altLang="es-AR" sz="2800" dirty="0" smtClean="0"/>
              <a:t>La consulta </a:t>
            </a:r>
            <a:r>
              <a:rPr lang="es-ES" altLang="es-AR" sz="2800" b="1" dirty="0" err="1" smtClean="0">
                <a:latin typeface="Courier New" pitchFamily="49" charset="0"/>
                <a:cs typeface="Courier New" pitchFamily="49" charset="0"/>
              </a:rPr>
              <a:t>vasosCafe</a:t>
            </a:r>
            <a:r>
              <a:rPr lang="es-ES" altLang="es-AR" sz="28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s-ES" altLang="es-AR" sz="2800" dirty="0" smtClean="0"/>
              <a:t>de la clase </a:t>
            </a:r>
            <a:r>
              <a:rPr lang="es-ES" altLang="es-AR" sz="2800" b="1" dirty="0" smtClean="0">
                <a:latin typeface="Courier New" pitchFamily="49" charset="0"/>
                <a:cs typeface="Courier New" pitchFamily="49" charset="0"/>
              </a:rPr>
              <a:t>R101Plus</a:t>
            </a:r>
            <a:r>
              <a:rPr lang="es-ES" altLang="es-AR" sz="2800" dirty="0" smtClean="0"/>
              <a:t> redefine a la consulta </a:t>
            </a:r>
            <a:r>
              <a:rPr lang="es-ES" altLang="es-AR" sz="2800" b="1" dirty="0" err="1" smtClean="0">
                <a:latin typeface="Courier New" pitchFamily="49" charset="0"/>
                <a:cs typeface="Courier New" pitchFamily="49" charset="0"/>
              </a:rPr>
              <a:t>vasosCafe</a:t>
            </a:r>
            <a:r>
              <a:rPr lang="es-ES" altLang="es-AR" sz="28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s-ES" altLang="es-AR" sz="2800" dirty="0" smtClean="0"/>
              <a:t>definido en </a:t>
            </a:r>
            <a:r>
              <a:rPr lang="es-ES" altLang="es-AR" sz="2800" b="1" dirty="0" err="1">
                <a:latin typeface="Courier New" pitchFamily="49" charset="0"/>
                <a:cs typeface="Courier New" pitchFamily="49" charset="0"/>
              </a:rPr>
              <a:t>ExpendedoraCafe</a:t>
            </a:r>
            <a:r>
              <a:rPr lang="es-ES" altLang="es-AR" sz="2800" dirty="0" smtClean="0"/>
              <a:t>. 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53056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6376" y="1196752"/>
            <a:ext cx="7620000" cy="4800600"/>
          </a:xfrm>
        </p:spPr>
        <p:txBody>
          <a:bodyPr rtlCol="0"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800" kern="0" dirty="0" smtClean="0"/>
              <a:t>Cuando en una clase se define un método con el mismo nombre que otro método dentro de la misma clase o de alguna clase ancestro, pero con diferente número o tipo de parámetros, el método queda </a:t>
            </a:r>
            <a:r>
              <a:rPr lang="es-ES" sz="2800" b="1" kern="0" dirty="0" smtClean="0"/>
              <a:t>sobrecargado</a:t>
            </a:r>
            <a:r>
              <a:rPr lang="es-ES" sz="2800" kern="0" dirty="0" smtClean="0"/>
              <a:t>. </a:t>
            </a:r>
          </a:p>
          <a:p>
            <a:pPr>
              <a:spcBef>
                <a:spcPct val="50000"/>
              </a:spcBef>
              <a:defRPr/>
            </a:pPr>
            <a:r>
              <a:rPr lang="es-ES" sz="2800" dirty="0" smtClean="0"/>
              <a:t>Cuando en una clase derivada se define un método con el mismo nombre que en alguna clase ancestro y con el mismo número y tipo de parámetros, el método queda </a:t>
            </a:r>
            <a:r>
              <a:rPr lang="es-ES" sz="2800" b="1" dirty="0" smtClean="0"/>
              <a:t>redefinido</a:t>
            </a:r>
            <a:r>
              <a:rPr lang="es-ES" sz="28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/>
          </a:p>
        </p:txBody>
      </p:sp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smtClean="0"/>
              <a:t>Introducción a la Programación Orientada a Objetos</a:t>
            </a:r>
            <a:endParaRPr lang="es-ES" altLang="es-AR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Sobrecarga y Redefinición de métodos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33376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9553" y="1628800"/>
            <a:ext cx="7560840" cy="175432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altLang="es-AR" b="1" dirty="0" smtClean="0">
                <a:latin typeface="Courier New" pitchFamily="49" charset="0"/>
              </a:rPr>
              <a:t>//Comandos en la clase </a:t>
            </a:r>
            <a:r>
              <a:rPr lang="es-AR" altLang="es-AR" b="1" dirty="0" err="1" smtClean="0">
                <a:solidFill>
                  <a:srgbClr val="FF0000"/>
                </a:solidFill>
                <a:latin typeface="Courier New" pitchFamily="49" charset="0"/>
              </a:rPr>
              <a:t>ExpendedoraCafe</a:t>
            </a:r>
            <a:endParaRPr lang="es-AR" altLang="es-AR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r>
              <a:rPr lang="es-AR" altLang="es-AR" b="1" dirty="0" err="1" smtClean="0">
                <a:latin typeface="Courier New" pitchFamily="49" charset="0"/>
              </a:rPr>
              <a:t>public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void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cafe</a:t>
            </a:r>
            <a:r>
              <a:rPr lang="es-AR" altLang="es-AR" b="1" dirty="0">
                <a:latin typeface="Courier New" pitchFamily="49" charset="0"/>
              </a:rPr>
              <a:t>() </a:t>
            </a:r>
            <a:r>
              <a:rPr lang="es-AR" altLang="es-AR" b="1" dirty="0" smtClean="0">
                <a:latin typeface="Courier New" pitchFamily="49" charset="0"/>
              </a:rPr>
              <a:t>{</a:t>
            </a:r>
          </a:p>
          <a:p>
            <a:r>
              <a:rPr lang="es-ES" altLang="es-AR" b="1" dirty="0">
                <a:solidFill>
                  <a:srgbClr val="00B050"/>
                </a:solidFill>
                <a:latin typeface="Courier New" pitchFamily="49" charset="0"/>
              </a:rPr>
              <a:t>/*Requiere </a:t>
            </a:r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</a:rPr>
              <a:t>40 gramos de café en el depósito*/</a:t>
            </a:r>
            <a:endParaRPr lang="es-AR" altLang="es-AR" b="1" dirty="0">
              <a:solidFill>
                <a:srgbClr val="00B050"/>
              </a:solidFill>
              <a:latin typeface="Courier New" pitchFamily="49" charset="0"/>
            </a:endParaRPr>
          </a:p>
          <a:p>
            <a:r>
              <a:rPr lang="es-AR" altLang="es-AR" b="1" dirty="0" smtClean="0">
                <a:latin typeface="Courier New" pitchFamily="49" charset="0"/>
              </a:rPr>
              <a:t>  </a:t>
            </a:r>
            <a:r>
              <a:rPr lang="es-AR" altLang="es-AR" b="1" dirty="0" err="1">
                <a:latin typeface="Courier New" pitchFamily="49" charset="0"/>
              </a:rPr>
              <a:t>cantCafe</a:t>
            </a:r>
            <a:r>
              <a:rPr lang="es-AR" altLang="es-AR" b="1" dirty="0">
                <a:latin typeface="Courier New" pitchFamily="49" charset="0"/>
              </a:rPr>
              <a:t> = </a:t>
            </a:r>
            <a:r>
              <a:rPr lang="es-AR" altLang="es-AR" b="1" dirty="0" err="1">
                <a:latin typeface="Courier New" pitchFamily="49" charset="0"/>
              </a:rPr>
              <a:t>cantCafe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smtClean="0">
                <a:latin typeface="Courier New" pitchFamily="49" charset="0"/>
              </a:rPr>
              <a:t>-40;</a:t>
            </a:r>
            <a:endParaRPr lang="es-AR" altLang="es-AR" b="1" dirty="0">
              <a:latin typeface="Courier New" pitchFamily="49" charset="0"/>
            </a:endParaRPr>
          </a:p>
          <a:p>
            <a:r>
              <a:rPr lang="es-AR" altLang="es-AR" b="1" dirty="0">
                <a:latin typeface="Courier New" pitchFamily="49" charset="0"/>
              </a:rPr>
              <a:t>}</a:t>
            </a:r>
          </a:p>
          <a:p>
            <a:endParaRPr lang="es-AR" altLang="es-AR" b="1" dirty="0">
              <a:latin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39553" y="3573016"/>
            <a:ext cx="7560840" cy="175432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altLang="es-AR" b="1" dirty="0" smtClean="0">
                <a:latin typeface="Courier New" pitchFamily="49" charset="0"/>
              </a:rPr>
              <a:t>//Comandos en la clase </a:t>
            </a:r>
            <a:r>
              <a:rPr lang="es-AR" altLang="es-AR" b="1" dirty="0" smtClean="0">
                <a:solidFill>
                  <a:srgbClr val="FF0000"/>
                </a:solidFill>
                <a:latin typeface="Courier New" pitchFamily="49" charset="0"/>
              </a:rPr>
              <a:t>R101Plus</a:t>
            </a:r>
          </a:p>
          <a:p>
            <a:r>
              <a:rPr lang="es-AR" altLang="es-AR" b="1" dirty="0" err="1" smtClean="0">
                <a:latin typeface="Courier New" pitchFamily="49" charset="0"/>
              </a:rPr>
              <a:t>public</a:t>
            </a:r>
            <a:r>
              <a:rPr lang="es-AR" altLang="es-AR" b="1" dirty="0" smtClean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void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</a:rPr>
              <a:t>cafe</a:t>
            </a:r>
            <a:r>
              <a:rPr lang="es-AR" altLang="es-AR" b="1" dirty="0">
                <a:latin typeface="Courier New" pitchFamily="49" charset="0"/>
              </a:rPr>
              <a:t>() </a:t>
            </a:r>
            <a:r>
              <a:rPr lang="es-AR" altLang="es-AR" b="1" dirty="0" smtClean="0">
                <a:latin typeface="Courier New" pitchFamily="49" charset="0"/>
              </a:rPr>
              <a:t>{</a:t>
            </a:r>
          </a:p>
          <a:p>
            <a:r>
              <a:rPr lang="es-ES" altLang="es-AR" b="1" dirty="0">
                <a:solidFill>
                  <a:srgbClr val="00B050"/>
                </a:solidFill>
                <a:latin typeface="Courier New" pitchFamily="49" charset="0"/>
              </a:rPr>
              <a:t>/*Requiere </a:t>
            </a:r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</a:rPr>
              <a:t>50 gramos de café en el depósito*/</a:t>
            </a:r>
            <a:endParaRPr lang="es-AR" altLang="es-AR" b="1" dirty="0">
              <a:solidFill>
                <a:srgbClr val="00B050"/>
              </a:solidFill>
              <a:latin typeface="Courier New" pitchFamily="49" charset="0"/>
            </a:endParaRPr>
          </a:p>
          <a:p>
            <a:r>
              <a:rPr lang="es-AR" altLang="es-AR" b="1" dirty="0" smtClean="0">
                <a:latin typeface="Courier New" pitchFamily="49" charset="0"/>
              </a:rPr>
              <a:t>  </a:t>
            </a:r>
            <a:r>
              <a:rPr lang="es-AR" altLang="es-AR" b="1" dirty="0" err="1">
                <a:latin typeface="Courier New" pitchFamily="49" charset="0"/>
              </a:rPr>
              <a:t>cantCafe</a:t>
            </a:r>
            <a:r>
              <a:rPr lang="es-AR" altLang="es-AR" b="1" dirty="0">
                <a:latin typeface="Courier New" pitchFamily="49" charset="0"/>
              </a:rPr>
              <a:t> = </a:t>
            </a:r>
            <a:r>
              <a:rPr lang="es-AR" altLang="es-AR" b="1" dirty="0" err="1">
                <a:latin typeface="Courier New" pitchFamily="49" charset="0"/>
              </a:rPr>
              <a:t>cantCafe</a:t>
            </a:r>
            <a:r>
              <a:rPr lang="es-AR" altLang="es-AR" b="1" dirty="0">
                <a:latin typeface="Courier New" pitchFamily="49" charset="0"/>
              </a:rPr>
              <a:t> </a:t>
            </a:r>
            <a:r>
              <a:rPr lang="es-AR" altLang="es-AR" b="1" dirty="0" smtClean="0">
                <a:latin typeface="Courier New" pitchFamily="49" charset="0"/>
              </a:rPr>
              <a:t>-50;</a:t>
            </a:r>
            <a:endParaRPr lang="es-AR" altLang="es-AR" b="1" dirty="0">
              <a:latin typeface="Courier New" pitchFamily="49" charset="0"/>
            </a:endParaRPr>
          </a:p>
          <a:p>
            <a:r>
              <a:rPr lang="es-AR" altLang="es-AR" b="1" dirty="0">
                <a:latin typeface="Courier New" pitchFamily="49" charset="0"/>
              </a:rPr>
              <a:t>}</a:t>
            </a:r>
          </a:p>
          <a:p>
            <a:endParaRPr lang="es-AR" altLang="es-AR" b="1" dirty="0">
              <a:latin typeface="Courier New" pitchFamily="49" charset="0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323528" y="5445224"/>
            <a:ext cx="7836024" cy="1656184"/>
          </a:xfrm>
        </p:spPr>
        <p:txBody>
          <a:bodyPr>
            <a:noAutofit/>
          </a:bodyPr>
          <a:lstStyle/>
          <a:p>
            <a:pPr marL="114300" indent="0">
              <a:spcBef>
                <a:spcPts val="600"/>
              </a:spcBef>
              <a:buNone/>
            </a:pPr>
            <a:r>
              <a:rPr lang="es-ES" altLang="es-AR" sz="2800" dirty="0" smtClean="0"/>
              <a:t>El método </a:t>
            </a:r>
            <a:r>
              <a:rPr lang="es-ES" altLang="es-AR" sz="2800" b="1" dirty="0" err="1" smtClean="0">
                <a:latin typeface="Courier New" pitchFamily="49" charset="0"/>
                <a:cs typeface="Courier New" pitchFamily="49" charset="0"/>
              </a:rPr>
              <a:t>cafe</a:t>
            </a:r>
            <a:r>
              <a:rPr lang="es-ES" altLang="es-AR" sz="28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s-ES" altLang="es-AR" sz="2800" dirty="0" smtClean="0"/>
              <a:t>de la clase </a:t>
            </a:r>
            <a:r>
              <a:rPr lang="es-ES" altLang="es-AR" sz="2800" b="1" dirty="0" smtClean="0">
                <a:latin typeface="Courier New" pitchFamily="49" charset="0"/>
                <a:cs typeface="Courier New" pitchFamily="49" charset="0"/>
              </a:rPr>
              <a:t>R101Plus</a:t>
            </a:r>
            <a:r>
              <a:rPr lang="es-ES" altLang="es-AR" sz="2800" dirty="0" smtClean="0"/>
              <a:t> redefine al método </a:t>
            </a:r>
            <a:r>
              <a:rPr lang="es-ES" altLang="es-AR" sz="2800" b="1" dirty="0" err="1">
                <a:latin typeface="Courier New" pitchFamily="49" charset="0"/>
                <a:cs typeface="Courier New" pitchFamily="49" charset="0"/>
              </a:rPr>
              <a:t>cafe</a:t>
            </a:r>
            <a:r>
              <a:rPr lang="es-ES" altLang="es-AR" sz="28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s-ES" altLang="es-AR" sz="2800" dirty="0" smtClean="0"/>
              <a:t>definido en </a:t>
            </a:r>
            <a:r>
              <a:rPr lang="es-ES" altLang="es-AR" sz="2800" b="1" dirty="0" err="1">
                <a:latin typeface="Courier New" pitchFamily="49" charset="0"/>
                <a:cs typeface="Courier New" pitchFamily="49" charset="0"/>
              </a:rPr>
              <a:t>ExpendedoraCafe</a:t>
            </a:r>
            <a:r>
              <a:rPr lang="es-ES" altLang="es-AR" sz="2800" dirty="0" smtClean="0"/>
              <a:t>. 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07372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731838" y="1325563"/>
            <a:ext cx="85042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sz="2800" b="1" dirty="0">
                <a:latin typeface="Courier New" pitchFamily="49" charset="0"/>
              </a:rPr>
              <a:t>R101 m1 = new R101(); </a:t>
            </a:r>
            <a:endParaRPr lang="es-AR" altLang="es-AR" sz="2800" b="1" dirty="0">
              <a:solidFill>
                <a:srgbClr val="FF0000"/>
              </a:solidFill>
              <a:latin typeface="Courier New" pitchFamily="49" charset="0"/>
            </a:endParaRPr>
          </a:p>
          <a:p>
            <a:r>
              <a:rPr lang="es-AR" altLang="es-AR" sz="2800" b="1" dirty="0">
                <a:latin typeface="Courier New" pitchFamily="49" charset="0"/>
              </a:rPr>
              <a:t>R101Plus m2 = new R101Plus(); </a:t>
            </a:r>
          </a:p>
          <a:p>
            <a:endParaRPr lang="es-AR" altLang="es-AR" sz="2800" b="1" dirty="0">
              <a:latin typeface="Courier New" pitchFamily="49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03238" y="2378075"/>
            <a:ext cx="87772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sz="2800" b="1" dirty="0">
                <a:latin typeface="Courier New" pitchFamily="49" charset="0"/>
              </a:rPr>
              <a:t> </a:t>
            </a:r>
            <a:r>
              <a:rPr lang="es-AR" altLang="es-AR" sz="2800" b="1" dirty="0" smtClean="0">
                <a:latin typeface="Courier New" pitchFamily="49" charset="0"/>
              </a:rPr>
              <a:t>m1.cafe();</a:t>
            </a:r>
            <a:endParaRPr lang="es-AR" altLang="es-AR" sz="2800" b="1" dirty="0">
              <a:latin typeface="Courier New" pitchFamily="49" charset="0"/>
            </a:endParaRPr>
          </a:p>
          <a:p>
            <a:r>
              <a:rPr lang="es-ES_tradnl" altLang="es-AR" sz="2800" b="1" dirty="0">
                <a:latin typeface="Courier New" pitchFamily="49" charset="0"/>
              </a:rPr>
              <a:t> </a:t>
            </a:r>
            <a:r>
              <a:rPr lang="es-ES_tradnl" altLang="es-AR" sz="2800" b="1" dirty="0" smtClean="0">
                <a:latin typeface="Courier New" pitchFamily="49" charset="0"/>
              </a:rPr>
              <a:t>m2.cafe();</a:t>
            </a:r>
            <a:endParaRPr lang="es-AR" altLang="es-AR" sz="2800" b="1" dirty="0">
              <a:latin typeface="Courier New" pitchFamily="49" charset="0"/>
            </a:endParaRPr>
          </a:p>
          <a:p>
            <a:r>
              <a:rPr lang="es-AR" altLang="es-AR" sz="2800" b="1" dirty="0" smtClean="0">
                <a:latin typeface="Courier New" pitchFamily="49" charset="0"/>
              </a:rPr>
              <a:t> </a:t>
            </a:r>
            <a:endParaRPr lang="es-AR" altLang="es-AR" sz="2800" b="1" dirty="0">
              <a:latin typeface="Courier New" pitchFamily="49" charset="0"/>
            </a:endParaRPr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>
          <a:xfrm>
            <a:off x="642875" y="4797152"/>
            <a:ext cx="7836024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>
              <a:spcBef>
                <a:spcPts val="600"/>
              </a:spcBef>
            </a:pPr>
            <a:r>
              <a:rPr lang="es-ES" altLang="es-AR" sz="2800" dirty="0" smtClean="0">
                <a:solidFill>
                  <a:schemeClr val="tx1"/>
                </a:solidFill>
              </a:rPr>
              <a:t>El método </a:t>
            </a:r>
            <a:r>
              <a:rPr lang="es-ES" altLang="es-AR" sz="2800" b="1" dirty="0" err="1" smtClean="0">
                <a:solidFill>
                  <a:schemeClr val="tx1"/>
                </a:solidFill>
                <a:latin typeface="Courier" pitchFamily="49" charset="0"/>
              </a:rPr>
              <a:t>cafe</a:t>
            </a:r>
            <a:r>
              <a:rPr lang="es-ES" altLang="es-AR" sz="2800" b="1" dirty="0" smtClean="0">
                <a:solidFill>
                  <a:schemeClr val="tx1"/>
                </a:solidFill>
                <a:latin typeface="Courier" pitchFamily="49" charset="0"/>
              </a:rPr>
              <a:t>() </a:t>
            </a:r>
            <a:r>
              <a:rPr lang="es-ES" altLang="es-AR" sz="2800" dirty="0" smtClean="0">
                <a:solidFill>
                  <a:schemeClr val="tx1"/>
                </a:solidFill>
              </a:rPr>
              <a:t>de la clase </a:t>
            </a:r>
            <a:r>
              <a:rPr lang="es-ES" altLang="es-AR" sz="2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ExpendedoraCafe</a:t>
            </a:r>
            <a:r>
              <a:rPr lang="es-ES" altLang="es-AR" sz="2800" dirty="0" smtClean="0">
                <a:solidFill>
                  <a:schemeClr val="tx1"/>
                </a:solidFill>
              </a:rPr>
              <a:t> queda </a:t>
            </a:r>
            <a:r>
              <a:rPr lang="es-ES" altLang="es-AR" sz="2800" b="1" u="sng" dirty="0" smtClean="0">
                <a:solidFill>
                  <a:schemeClr val="tx1"/>
                </a:solidFill>
              </a:rPr>
              <a:t>derogado</a:t>
            </a:r>
            <a:r>
              <a:rPr lang="es-ES" altLang="es-AR" sz="2800" dirty="0" smtClean="0">
                <a:solidFill>
                  <a:schemeClr val="tx1"/>
                </a:solidFill>
              </a:rPr>
              <a:t> para los objetos de clase </a:t>
            </a:r>
            <a:r>
              <a:rPr lang="es-ES" altLang="es-AR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R101Plus</a:t>
            </a:r>
            <a:r>
              <a:rPr lang="es-ES" altLang="es-AR" sz="2800" dirty="0" smtClean="0">
                <a:solidFill>
                  <a:schemeClr val="tx1"/>
                </a:solidFill>
              </a:rPr>
              <a:t>. </a:t>
            </a:r>
            <a:endParaRPr lang="es-AR" sz="2800" dirty="0">
              <a:solidFill>
                <a:schemeClr val="tx1"/>
              </a:solidFill>
            </a:endParaRPr>
          </a:p>
        </p:txBody>
      </p:sp>
      <p:sp>
        <p:nvSpPr>
          <p:cNvPr id="15" name="TextBox 9"/>
          <p:cNvSpPr txBox="1"/>
          <p:nvPr/>
        </p:nvSpPr>
        <p:spPr>
          <a:xfrm>
            <a:off x="2987824" y="2420888"/>
            <a:ext cx="5400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Se </a:t>
            </a:r>
            <a:r>
              <a:rPr lang="en-US" b="1" u="sng" dirty="0" err="1" smtClean="0">
                <a:solidFill>
                  <a:srgbClr val="FF0000"/>
                </a:solidFill>
              </a:rPr>
              <a:t>liga</a:t>
            </a:r>
            <a:r>
              <a:rPr lang="en-US" dirty="0" smtClean="0">
                <a:solidFill>
                  <a:srgbClr val="FF0000"/>
                </a:solidFill>
              </a:rPr>
              <a:t> al </a:t>
            </a:r>
            <a:r>
              <a:rPr lang="en-US" dirty="0" err="1" smtClean="0">
                <a:solidFill>
                  <a:srgbClr val="FF0000"/>
                </a:solidFill>
              </a:rPr>
              <a:t>método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definido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ExpendedoraCafe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7" name="TextBox 9"/>
          <p:cNvSpPr txBox="1"/>
          <p:nvPr/>
        </p:nvSpPr>
        <p:spPr>
          <a:xfrm>
            <a:off x="2987824" y="2852936"/>
            <a:ext cx="5400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Se </a:t>
            </a:r>
            <a:r>
              <a:rPr lang="en-US" b="1" u="sng" dirty="0" err="1" smtClean="0">
                <a:solidFill>
                  <a:srgbClr val="FF0000"/>
                </a:solidFill>
              </a:rPr>
              <a:t>liga</a:t>
            </a:r>
            <a:r>
              <a:rPr lang="en-US" dirty="0" smtClean="0">
                <a:solidFill>
                  <a:srgbClr val="FF0000"/>
                </a:solidFill>
              </a:rPr>
              <a:t> al </a:t>
            </a:r>
            <a:r>
              <a:rPr lang="en-US" dirty="0" err="1" smtClean="0">
                <a:solidFill>
                  <a:srgbClr val="FF0000"/>
                </a:solidFill>
              </a:rPr>
              <a:t>método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definido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latin typeface="Courier New" pitchFamily="49" charset="0"/>
              </a:rPr>
              <a:t>R101Plus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457200" y="-27384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AR" sz="3600" b="1" smtClean="0"/>
              <a:t>Caso de Estudio: Expendedora Café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12019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731838" y="1325563"/>
            <a:ext cx="85042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sz="2800" b="1">
                <a:latin typeface="Courier New" pitchFamily="49" charset="0"/>
              </a:rPr>
              <a:t>R101 m1 = new R101(); </a:t>
            </a:r>
            <a:endParaRPr lang="es-AR" altLang="es-AR" sz="2800" b="1">
              <a:solidFill>
                <a:srgbClr val="FF0000"/>
              </a:solidFill>
              <a:latin typeface="Courier New" pitchFamily="49" charset="0"/>
            </a:endParaRPr>
          </a:p>
          <a:p>
            <a:r>
              <a:rPr lang="es-AR" altLang="es-AR" sz="2800" b="1">
                <a:latin typeface="Courier New" pitchFamily="49" charset="0"/>
              </a:rPr>
              <a:t>R101Plus m2 = new R101Plus(); </a:t>
            </a:r>
          </a:p>
          <a:p>
            <a:endParaRPr lang="es-AR" altLang="es-AR" sz="2800" b="1">
              <a:latin typeface="Courier New" pitchFamily="49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03238" y="2378075"/>
            <a:ext cx="8777287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sz="2800" b="1" dirty="0">
                <a:latin typeface="Courier New" pitchFamily="49" charset="0"/>
              </a:rPr>
              <a:t> </a:t>
            </a:r>
            <a:r>
              <a:rPr lang="es-AR" altLang="es-AR" sz="2800" b="1" dirty="0" smtClean="0">
                <a:latin typeface="Courier New" pitchFamily="49" charset="0"/>
              </a:rPr>
              <a:t>m1.carioca</a:t>
            </a:r>
            <a:r>
              <a:rPr lang="es-AR" altLang="es-AR" sz="2800" b="1" dirty="0">
                <a:latin typeface="Courier New" pitchFamily="49" charset="0"/>
              </a:rPr>
              <a:t>();</a:t>
            </a:r>
          </a:p>
          <a:p>
            <a:r>
              <a:rPr lang="es-ES_tradnl" altLang="es-AR" sz="2800" b="1" dirty="0">
                <a:latin typeface="Courier New" pitchFamily="49" charset="0"/>
              </a:rPr>
              <a:t> </a:t>
            </a:r>
            <a:r>
              <a:rPr lang="es-ES_tradnl" altLang="es-AR" sz="2800" b="1" dirty="0" smtClean="0">
                <a:latin typeface="Courier New" pitchFamily="49" charset="0"/>
              </a:rPr>
              <a:t>m2.carioca</a:t>
            </a:r>
            <a:r>
              <a:rPr lang="es-ES_tradnl" altLang="es-AR" sz="2800" b="1" dirty="0">
                <a:latin typeface="Courier New" pitchFamily="49" charset="0"/>
              </a:rPr>
              <a:t>();</a:t>
            </a:r>
            <a:endParaRPr lang="es-AR" altLang="es-AR" sz="2800" b="1" dirty="0">
              <a:latin typeface="Courier New" pitchFamily="49" charset="0"/>
            </a:endParaRPr>
          </a:p>
          <a:p>
            <a:r>
              <a:rPr lang="es-AR" altLang="es-AR" sz="2800" b="1" dirty="0">
                <a:latin typeface="Courier New" pitchFamily="49" charset="0"/>
              </a:rPr>
              <a:t> m1.bahiano();</a:t>
            </a:r>
          </a:p>
          <a:p>
            <a:r>
              <a:rPr lang="es-AR" altLang="es-AR" sz="2800" b="1" dirty="0">
                <a:latin typeface="Courier New" pitchFamily="49" charset="0"/>
              </a:rPr>
              <a:t> m2.bahiano();</a:t>
            </a:r>
          </a:p>
          <a:p>
            <a:r>
              <a:rPr lang="es-AR" altLang="es-AR" sz="2800" b="1" dirty="0">
                <a:latin typeface="Courier New" pitchFamily="49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08501" y="3378200"/>
            <a:ext cx="26557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Error de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compilación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3684588" y="3514725"/>
            <a:ext cx="736600" cy="1381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457200" y="-27384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AR" sz="3600" b="1" smtClean="0"/>
              <a:t>Caso de Estudio: Expendedora Café</a:t>
            </a:r>
            <a:endParaRPr lang="es-A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539552" y="1394773"/>
            <a:ext cx="850423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sz="2800" b="1" dirty="0" err="1" smtClean="0">
                <a:latin typeface="Courier New" pitchFamily="49" charset="0"/>
              </a:rPr>
              <a:t>ExpendedoraCafe</a:t>
            </a:r>
            <a:r>
              <a:rPr lang="es-AR" altLang="es-AR" sz="2800" b="1" dirty="0" smtClean="0">
                <a:latin typeface="Courier New" pitchFamily="49" charset="0"/>
              </a:rPr>
              <a:t> e1,e2,e3;</a:t>
            </a:r>
          </a:p>
          <a:p>
            <a:r>
              <a:rPr lang="es-AR" altLang="es-AR" sz="2800" b="1" dirty="0" smtClean="0">
                <a:latin typeface="Courier New" pitchFamily="49" charset="0"/>
              </a:rPr>
              <a:t>e1 = new M111();</a:t>
            </a:r>
          </a:p>
          <a:p>
            <a:r>
              <a:rPr lang="es-AR" altLang="es-AR" sz="2800" b="1" dirty="0" smtClean="0">
                <a:latin typeface="Courier New" pitchFamily="49" charset="0"/>
              </a:rPr>
              <a:t>e2 </a:t>
            </a:r>
            <a:r>
              <a:rPr lang="es-AR" altLang="es-AR" sz="2800" b="1" dirty="0">
                <a:latin typeface="Courier New" pitchFamily="49" charset="0"/>
              </a:rPr>
              <a:t>= new R101(); </a:t>
            </a:r>
            <a:endParaRPr lang="es-AR" altLang="es-AR" sz="2800" b="1" dirty="0">
              <a:solidFill>
                <a:srgbClr val="FF0000"/>
              </a:solidFill>
              <a:latin typeface="Courier New" pitchFamily="49" charset="0"/>
            </a:endParaRPr>
          </a:p>
          <a:p>
            <a:r>
              <a:rPr lang="es-AR" altLang="es-AR" sz="2800" b="1" dirty="0" smtClean="0">
                <a:latin typeface="Courier New" pitchFamily="49" charset="0"/>
              </a:rPr>
              <a:t>e3 </a:t>
            </a:r>
            <a:r>
              <a:rPr lang="es-AR" altLang="es-AR" sz="2800" b="1" dirty="0">
                <a:latin typeface="Courier New" pitchFamily="49" charset="0"/>
              </a:rPr>
              <a:t>= new </a:t>
            </a:r>
            <a:r>
              <a:rPr lang="es-AR" altLang="es-AR" sz="2800" b="1" dirty="0" smtClean="0">
                <a:latin typeface="Courier New" pitchFamily="49" charset="0"/>
              </a:rPr>
              <a:t>R101Plus(); </a:t>
            </a:r>
            <a:endParaRPr lang="es-AR" altLang="es-AR" sz="2800" b="1" dirty="0">
              <a:solidFill>
                <a:srgbClr val="FF0000"/>
              </a:solidFill>
              <a:latin typeface="Courier New" pitchFamily="49" charset="0"/>
            </a:endParaRPr>
          </a:p>
          <a:p>
            <a:endParaRPr lang="es-AR" altLang="es-AR" sz="2800" b="1" dirty="0">
              <a:latin typeface="Courier New" pitchFamily="49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457200" y="-27384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AR" sz="3600" b="1" smtClean="0"/>
              <a:t>Caso de Estudio: Expendedora Café</a:t>
            </a:r>
            <a:endParaRPr lang="es-AR" sz="3600" b="1" dirty="0"/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457200" y="5085184"/>
            <a:ext cx="7836024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>
              <a:spcBef>
                <a:spcPts val="600"/>
              </a:spcBef>
            </a:pPr>
            <a:r>
              <a:rPr lang="es-ES" altLang="es-AR" sz="2800" dirty="0" smtClean="0">
                <a:solidFill>
                  <a:schemeClr val="tx1"/>
                </a:solidFill>
              </a:rPr>
              <a:t>Las variables </a:t>
            </a:r>
            <a:r>
              <a:rPr lang="es-ES" altLang="es-AR" sz="2800" b="1" dirty="0">
                <a:solidFill>
                  <a:schemeClr val="tx1"/>
                </a:solidFill>
                <a:latin typeface="Courier New" pitchFamily="49" charset="0"/>
              </a:rPr>
              <a:t>e1</a:t>
            </a:r>
            <a:r>
              <a:rPr lang="es-ES" altLang="es-AR" sz="2800" dirty="0" smtClean="0">
                <a:solidFill>
                  <a:schemeClr val="tx1"/>
                </a:solidFill>
              </a:rPr>
              <a:t>, </a:t>
            </a:r>
            <a:r>
              <a:rPr lang="es-ES" altLang="es-AR" sz="2800" b="1" dirty="0">
                <a:solidFill>
                  <a:schemeClr val="tx1"/>
                </a:solidFill>
                <a:latin typeface="Courier New" pitchFamily="49" charset="0"/>
              </a:rPr>
              <a:t>e2</a:t>
            </a:r>
            <a:r>
              <a:rPr lang="es-ES" altLang="es-AR" sz="2800" dirty="0" smtClean="0">
                <a:solidFill>
                  <a:schemeClr val="tx1"/>
                </a:solidFill>
              </a:rPr>
              <a:t> y </a:t>
            </a:r>
            <a:r>
              <a:rPr lang="es-ES" altLang="es-AR" sz="2800" b="1" dirty="0">
                <a:solidFill>
                  <a:schemeClr val="tx1"/>
                </a:solidFill>
                <a:latin typeface="Courier New" pitchFamily="49" charset="0"/>
              </a:rPr>
              <a:t>e3</a:t>
            </a:r>
            <a:r>
              <a:rPr lang="es-ES" altLang="es-AR" sz="2800" dirty="0" smtClean="0">
                <a:solidFill>
                  <a:schemeClr val="tx1"/>
                </a:solidFill>
              </a:rPr>
              <a:t> son </a:t>
            </a:r>
            <a:r>
              <a:rPr lang="es-ES" altLang="es-AR" sz="2800" b="1" dirty="0" smtClean="0">
                <a:solidFill>
                  <a:schemeClr val="tx2"/>
                </a:solidFill>
              </a:rPr>
              <a:t>polimórficas</a:t>
            </a:r>
            <a:r>
              <a:rPr lang="es-ES" altLang="es-AR" sz="2800" dirty="0" smtClean="0">
                <a:solidFill>
                  <a:schemeClr val="tx1"/>
                </a:solidFill>
              </a:rPr>
              <a:t>, pueden quedar </a:t>
            </a:r>
            <a:r>
              <a:rPr lang="es-ES" altLang="es-AR" sz="2800" b="1" u="sng" dirty="0" smtClean="0">
                <a:solidFill>
                  <a:schemeClr val="tx1"/>
                </a:solidFill>
              </a:rPr>
              <a:t>ligadas</a:t>
            </a:r>
            <a:r>
              <a:rPr lang="es-ES" altLang="es-AR" sz="2800" dirty="0" smtClean="0">
                <a:solidFill>
                  <a:schemeClr val="tx1"/>
                </a:solidFill>
              </a:rPr>
              <a:t> a objetos de la clase </a:t>
            </a:r>
            <a:r>
              <a:rPr lang="es-ES" altLang="es-AR" sz="2800" b="1" dirty="0" err="1">
                <a:solidFill>
                  <a:schemeClr val="tx1"/>
                </a:solidFill>
                <a:latin typeface="Courier New" pitchFamily="49" charset="0"/>
              </a:rPr>
              <a:t>ExpendedoraCafe</a:t>
            </a:r>
            <a:r>
              <a:rPr lang="es-ES" altLang="es-AR" sz="2800" dirty="0" smtClean="0">
                <a:solidFill>
                  <a:schemeClr val="tx1"/>
                </a:solidFill>
              </a:rPr>
              <a:t> o de sus clases derivadas.  </a:t>
            </a:r>
            <a:endParaRPr lang="es-A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90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539552" y="1394773"/>
            <a:ext cx="850423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sz="2800" b="1" dirty="0" err="1" smtClean="0">
                <a:latin typeface="Courier New" pitchFamily="49" charset="0"/>
              </a:rPr>
              <a:t>ExpendedoraCafe</a:t>
            </a:r>
            <a:r>
              <a:rPr lang="es-AR" altLang="es-AR" sz="2800" b="1" dirty="0" smtClean="0">
                <a:latin typeface="Courier New" pitchFamily="49" charset="0"/>
              </a:rPr>
              <a:t> e1,e2,e3;</a:t>
            </a:r>
          </a:p>
          <a:p>
            <a:r>
              <a:rPr lang="es-AR" altLang="es-AR" sz="2800" b="1" dirty="0" smtClean="0">
                <a:latin typeface="Courier New" pitchFamily="49" charset="0"/>
              </a:rPr>
              <a:t>e1 = new M111();</a:t>
            </a:r>
          </a:p>
          <a:p>
            <a:r>
              <a:rPr lang="es-AR" altLang="es-AR" sz="2800" b="1" dirty="0" smtClean="0">
                <a:latin typeface="Courier New" pitchFamily="49" charset="0"/>
              </a:rPr>
              <a:t>e2 </a:t>
            </a:r>
            <a:r>
              <a:rPr lang="es-AR" altLang="es-AR" sz="2800" b="1" dirty="0">
                <a:latin typeface="Courier New" pitchFamily="49" charset="0"/>
              </a:rPr>
              <a:t>= new R101(); </a:t>
            </a:r>
            <a:endParaRPr lang="es-AR" altLang="es-AR" sz="2800" b="1" dirty="0">
              <a:solidFill>
                <a:srgbClr val="FF0000"/>
              </a:solidFill>
              <a:latin typeface="Courier New" pitchFamily="49" charset="0"/>
            </a:endParaRPr>
          </a:p>
          <a:p>
            <a:r>
              <a:rPr lang="es-AR" altLang="es-AR" sz="2800" b="1" dirty="0" smtClean="0">
                <a:latin typeface="Courier New" pitchFamily="49" charset="0"/>
              </a:rPr>
              <a:t>e3 </a:t>
            </a:r>
            <a:r>
              <a:rPr lang="es-AR" altLang="es-AR" sz="2800" b="1" dirty="0">
                <a:latin typeface="Courier New" pitchFamily="49" charset="0"/>
              </a:rPr>
              <a:t>= new </a:t>
            </a:r>
            <a:r>
              <a:rPr lang="es-AR" altLang="es-AR" sz="2800" b="1" dirty="0" smtClean="0">
                <a:latin typeface="Courier New" pitchFamily="49" charset="0"/>
              </a:rPr>
              <a:t>R101Plus(); </a:t>
            </a:r>
            <a:endParaRPr lang="es-AR" altLang="es-AR" sz="2800" b="1" dirty="0">
              <a:solidFill>
                <a:srgbClr val="FF0000"/>
              </a:solidFill>
              <a:latin typeface="Courier New" pitchFamily="49" charset="0"/>
            </a:endParaRPr>
          </a:p>
          <a:p>
            <a:endParaRPr lang="es-AR" altLang="es-AR" sz="2800" b="1" dirty="0">
              <a:latin typeface="Courier New" pitchFamily="49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23528" y="3266981"/>
            <a:ext cx="87772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sz="2800" b="1" dirty="0">
                <a:latin typeface="Courier New" pitchFamily="49" charset="0"/>
              </a:rPr>
              <a:t> e</a:t>
            </a:r>
            <a:r>
              <a:rPr lang="es-AR" altLang="es-AR" sz="2800" b="1" dirty="0" smtClean="0">
                <a:latin typeface="Courier New" pitchFamily="49" charset="0"/>
              </a:rPr>
              <a:t>1.cafe();</a:t>
            </a:r>
            <a:endParaRPr lang="es-AR" altLang="es-AR" sz="2800" b="1" dirty="0">
              <a:latin typeface="Courier New" pitchFamily="49" charset="0"/>
            </a:endParaRPr>
          </a:p>
          <a:p>
            <a:r>
              <a:rPr lang="es-AR" altLang="es-AR" sz="2800" b="1" dirty="0" smtClean="0">
                <a:latin typeface="Courier New" pitchFamily="49" charset="0"/>
              </a:rPr>
              <a:t> </a:t>
            </a:r>
            <a:endParaRPr lang="es-AR" altLang="es-AR" sz="2800" b="1" dirty="0">
              <a:latin typeface="Courier New" pitchFamily="49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457200" y="-27384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AR" sz="3600" b="1" smtClean="0"/>
              <a:t>Caso de Estudio: Expendedora Café</a:t>
            </a:r>
            <a:endParaRPr lang="es-AR" sz="3600" b="1" dirty="0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23528" y="3699029"/>
            <a:ext cx="87772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sz="2800" b="1" dirty="0">
                <a:latin typeface="Courier New" pitchFamily="49" charset="0"/>
              </a:rPr>
              <a:t> </a:t>
            </a:r>
            <a:r>
              <a:rPr lang="es-AR" altLang="es-AR" sz="2800" b="1" dirty="0" smtClean="0">
                <a:latin typeface="Courier New" pitchFamily="49" charset="0"/>
              </a:rPr>
              <a:t>e</a:t>
            </a:r>
            <a:r>
              <a:rPr lang="es-AR" altLang="es-AR" sz="2800" b="1" dirty="0">
                <a:latin typeface="Courier New" pitchFamily="49" charset="0"/>
              </a:rPr>
              <a:t>2</a:t>
            </a:r>
            <a:r>
              <a:rPr lang="es-AR" altLang="es-AR" sz="2800" b="1" dirty="0" smtClean="0">
                <a:latin typeface="Courier New" pitchFamily="49" charset="0"/>
              </a:rPr>
              <a:t>.cafe();</a:t>
            </a:r>
            <a:endParaRPr lang="es-AR" altLang="es-AR" sz="2800" b="1" dirty="0">
              <a:latin typeface="Courier New" pitchFamily="49" charset="0"/>
            </a:endParaRPr>
          </a:p>
          <a:p>
            <a:r>
              <a:rPr lang="es-AR" altLang="es-AR" sz="2800" b="1" dirty="0" smtClean="0">
                <a:latin typeface="Courier New" pitchFamily="49" charset="0"/>
              </a:rPr>
              <a:t> </a:t>
            </a:r>
            <a:endParaRPr lang="es-AR" altLang="es-AR" sz="2800" b="1" dirty="0">
              <a:latin typeface="Courier New" pitchFamily="49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23528" y="4203085"/>
            <a:ext cx="87772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sz="2800" b="1" dirty="0">
                <a:latin typeface="Courier New" pitchFamily="49" charset="0"/>
              </a:rPr>
              <a:t> </a:t>
            </a:r>
            <a:r>
              <a:rPr lang="es-AR" altLang="es-AR" sz="2800" b="1" dirty="0" smtClean="0">
                <a:latin typeface="Courier New" pitchFamily="49" charset="0"/>
              </a:rPr>
              <a:t>e3.cafe();</a:t>
            </a:r>
            <a:endParaRPr lang="es-AR" altLang="es-AR" sz="2800" b="1" dirty="0">
              <a:latin typeface="Courier New" pitchFamily="49" charset="0"/>
            </a:endParaRPr>
          </a:p>
          <a:p>
            <a:r>
              <a:rPr lang="es-AR" altLang="es-AR" sz="2800" b="1" dirty="0" smtClean="0">
                <a:latin typeface="Courier New" pitchFamily="49" charset="0"/>
              </a:rPr>
              <a:t> </a:t>
            </a:r>
            <a:endParaRPr lang="es-AR" altLang="es-AR" sz="2800" b="1" dirty="0">
              <a:latin typeface="Courier New" pitchFamily="49" charset="0"/>
            </a:endParaRPr>
          </a:p>
        </p:txBody>
      </p:sp>
      <p:sp>
        <p:nvSpPr>
          <p:cNvPr id="11" name="TextBox 9"/>
          <p:cNvSpPr txBox="1"/>
          <p:nvPr/>
        </p:nvSpPr>
        <p:spPr>
          <a:xfrm>
            <a:off x="2771800" y="3347700"/>
            <a:ext cx="5400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Se </a:t>
            </a:r>
            <a:r>
              <a:rPr lang="en-US" b="1" u="sng" dirty="0" err="1" smtClean="0">
                <a:solidFill>
                  <a:srgbClr val="FF0000"/>
                </a:solidFill>
              </a:rPr>
              <a:t>liga</a:t>
            </a:r>
            <a:r>
              <a:rPr lang="en-US" dirty="0" smtClean="0">
                <a:solidFill>
                  <a:srgbClr val="FF0000"/>
                </a:solidFill>
              </a:rPr>
              <a:t> al </a:t>
            </a:r>
            <a:r>
              <a:rPr lang="en-US" dirty="0" err="1" smtClean="0">
                <a:solidFill>
                  <a:srgbClr val="FF0000"/>
                </a:solidFill>
              </a:rPr>
              <a:t>método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definido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ExpendedoraCafe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6" name="TextBox 9"/>
          <p:cNvSpPr txBox="1"/>
          <p:nvPr/>
        </p:nvSpPr>
        <p:spPr>
          <a:xfrm>
            <a:off x="2772681" y="4310806"/>
            <a:ext cx="5400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Se </a:t>
            </a:r>
            <a:r>
              <a:rPr lang="en-US" b="1" u="sng" dirty="0" err="1" smtClean="0">
                <a:solidFill>
                  <a:srgbClr val="FF0000"/>
                </a:solidFill>
              </a:rPr>
              <a:t>liga</a:t>
            </a:r>
            <a:r>
              <a:rPr lang="en-US" dirty="0" smtClean="0">
                <a:solidFill>
                  <a:srgbClr val="FF0000"/>
                </a:solidFill>
              </a:rPr>
              <a:t> al </a:t>
            </a:r>
            <a:r>
              <a:rPr lang="en-US" dirty="0" err="1" smtClean="0">
                <a:solidFill>
                  <a:srgbClr val="FF0000"/>
                </a:solidFill>
              </a:rPr>
              <a:t>método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definido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latin typeface="Courier New" pitchFamily="49" charset="0"/>
              </a:rPr>
              <a:t>R101Plus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7" name="TextBox 9"/>
          <p:cNvSpPr txBox="1"/>
          <p:nvPr/>
        </p:nvSpPr>
        <p:spPr>
          <a:xfrm>
            <a:off x="2771800" y="3789040"/>
            <a:ext cx="5400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Se </a:t>
            </a:r>
            <a:r>
              <a:rPr lang="en-US" b="1" u="sng" dirty="0" err="1" smtClean="0">
                <a:solidFill>
                  <a:srgbClr val="FF0000"/>
                </a:solidFill>
              </a:rPr>
              <a:t>liga</a:t>
            </a:r>
            <a:r>
              <a:rPr lang="en-US" dirty="0" smtClean="0">
                <a:solidFill>
                  <a:srgbClr val="FF0000"/>
                </a:solidFill>
              </a:rPr>
              <a:t> al </a:t>
            </a:r>
            <a:r>
              <a:rPr lang="en-US" dirty="0" err="1" smtClean="0">
                <a:solidFill>
                  <a:srgbClr val="FF0000"/>
                </a:solidFill>
              </a:rPr>
              <a:t>método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definido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ExpendedoraCafe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8" name="2 Marcador de contenido"/>
          <p:cNvSpPr txBox="1">
            <a:spLocks/>
          </p:cNvSpPr>
          <p:nvPr/>
        </p:nvSpPr>
        <p:spPr>
          <a:xfrm>
            <a:off x="457200" y="5085184"/>
            <a:ext cx="7836024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algn="ctr">
              <a:spcBef>
                <a:spcPts val="600"/>
              </a:spcBef>
            </a:pPr>
            <a:r>
              <a:rPr lang="es-ES" altLang="es-AR" sz="3200" dirty="0" smtClean="0">
                <a:solidFill>
                  <a:schemeClr val="tx1"/>
                </a:solidFill>
              </a:rPr>
              <a:t>La </a:t>
            </a:r>
            <a:r>
              <a:rPr lang="es-ES" altLang="es-AR" sz="3200" b="1" dirty="0" smtClean="0">
                <a:solidFill>
                  <a:schemeClr val="tx1"/>
                </a:solidFill>
              </a:rPr>
              <a:t>clase del objeto </a:t>
            </a:r>
            <a:r>
              <a:rPr lang="es-ES" altLang="es-AR" sz="3200" dirty="0" smtClean="0">
                <a:solidFill>
                  <a:schemeClr val="tx1"/>
                </a:solidFill>
              </a:rPr>
              <a:t>determina la </a:t>
            </a:r>
            <a:r>
              <a:rPr lang="es-ES" altLang="es-AR" sz="3200" b="1" dirty="0" smtClean="0">
                <a:solidFill>
                  <a:schemeClr val="tx1"/>
                </a:solidFill>
              </a:rPr>
              <a:t>ligadura </a:t>
            </a:r>
            <a:r>
              <a:rPr lang="es-ES" altLang="es-AR" sz="3200" dirty="0" smtClean="0">
                <a:solidFill>
                  <a:schemeClr val="tx1"/>
                </a:solidFill>
              </a:rPr>
              <a:t>entre el </a:t>
            </a:r>
            <a:r>
              <a:rPr lang="es-ES" altLang="es-AR" sz="3200" b="1" dirty="0" smtClean="0">
                <a:solidFill>
                  <a:schemeClr val="tx1"/>
                </a:solidFill>
              </a:rPr>
              <a:t>mensaje </a:t>
            </a:r>
            <a:r>
              <a:rPr lang="es-ES" altLang="es-AR" sz="3200" dirty="0" smtClean="0">
                <a:solidFill>
                  <a:schemeClr val="tx1"/>
                </a:solidFill>
              </a:rPr>
              <a:t>y el </a:t>
            </a:r>
            <a:r>
              <a:rPr lang="es-ES" altLang="es-AR" sz="3200" b="1" dirty="0" smtClean="0">
                <a:solidFill>
                  <a:schemeClr val="tx1"/>
                </a:solidFill>
              </a:rPr>
              <a:t>método</a:t>
            </a:r>
            <a:r>
              <a:rPr lang="es-ES" altLang="es-AR" sz="3200" dirty="0" smtClean="0">
                <a:solidFill>
                  <a:schemeClr val="tx1"/>
                </a:solidFill>
              </a:rPr>
              <a:t>. </a:t>
            </a:r>
            <a:endParaRPr lang="es-A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28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7" grpId="0"/>
      <p:bldP spid="1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539552" y="1394773"/>
            <a:ext cx="850423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sz="2800" b="1" dirty="0" err="1" smtClean="0">
                <a:latin typeface="Courier New" pitchFamily="49" charset="0"/>
              </a:rPr>
              <a:t>ExpendedoraCafe</a:t>
            </a:r>
            <a:r>
              <a:rPr lang="es-AR" altLang="es-AR" sz="2800" b="1" dirty="0" smtClean="0">
                <a:latin typeface="Courier New" pitchFamily="49" charset="0"/>
              </a:rPr>
              <a:t> e1,e2,e3;</a:t>
            </a:r>
          </a:p>
          <a:p>
            <a:r>
              <a:rPr lang="es-AR" altLang="es-AR" sz="2800" b="1" dirty="0" smtClean="0">
                <a:latin typeface="Courier New" pitchFamily="49" charset="0"/>
              </a:rPr>
              <a:t>e1 = new M111():</a:t>
            </a:r>
          </a:p>
          <a:p>
            <a:r>
              <a:rPr lang="es-AR" altLang="es-AR" sz="2800" b="1" dirty="0" smtClean="0">
                <a:latin typeface="Courier New" pitchFamily="49" charset="0"/>
              </a:rPr>
              <a:t>e2 </a:t>
            </a:r>
            <a:r>
              <a:rPr lang="es-AR" altLang="es-AR" sz="2800" b="1" dirty="0">
                <a:latin typeface="Courier New" pitchFamily="49" charset="0"/>
              </a:rPr>
              <a:t>= new R101(); </a:t>
            </a:r>
            <a:endParaRPr lang="es-AR" altLang="es-AR" sz="2800" b="1" dirty="0">
              <a:solidFill>
                <a:srgbClr val="FF0000"/>
              </a:solidFill>
              <a:latin typeface="Courier New" pitchFamily="49" charset="0"/>
            </a:endParaRPr>
          </a:p>
          <a:p>
            <a:r>
              <a:rPr lang="es-AR" altLang="es-AR" sz="2800" b="1" dirty="0" smtClean="0">
                <a:latin typeface="Courier New" pitchFamily="49" charset="0"/>
              </a:rPr>
              <a:t>e3 </a:t>
            </a:r>
            <a:r>
              <a:rPr lang="es-AR" altLang="es-AR" sz="2800" b="1" dirty="0">
                <a:latin typeface="Courier New" pitchFamily="49" charset="0"/>
              </a:rPr>
              <a:t>= new </a:t>
            </a:r>
            <a:r>
              <a:rPr lang="es-AR" altLang="es-AR" sz="2800" b="1" dirty="0" smtClean="0">
                <a:latin typeface="Courier New" pitchFamily="49" charset="0"/>
              </a:rPr>
              <a:t>R101Plus(); </a:t>
            </a:r>
            <a:endParaRPr lang="es-AR" altLang="es-AR" sz="2800" b="1" dirty="0">
              <a:solidFill>
                <a:srgbClr val="FF0000"/>
              </a:solidFill>
              <a:latin typeface="Courier New" pitchFamily="49" charset="0"/>
            </a:endParaRPr>
          </a:p>
          <a:p>
            <a:endParaRPr lang="es-AR" altLang="es-AR" sz="2800" b="1" dirty="0">
              <a:latin typeface="Courier New" pitchFamily="49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23528" y="3266981"/>
            <a:ext cx="87772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sz="2800" b="1" dirty="0">
                <a:latin typeface="Courier New" pitchFamily="49" charset="0"/>
              </a:rPr>
              <a:t> </a:t>
            </a:r>
            <a:r>
              <a:rPr lang="es-AR" altLang="es-AR" sz="2800" b="1" dirty="0" smtClean="0">
                <a:latin typeface="Courier New" pitchFamily="49" charset="0"/>
              </a:rPr>
              <a:t>e1.cafeConLeche();</a:t>
            </a:r>
            <a:endParaRPr lang="es-AR" altLang="es-AR" sz="2800" b="1" dirty="0">
              <a:latin typeface="Courier New" pitchFamily="49" charset="0"/>
            </a:endParaRPr>
          </a:p>
          <a:p>
            <a:r>
              <a:rPr lang="es-AR" altLang="es-AR" sz="2800" b="1" dirty="0" smtClean="0">
                <a:latin typeface="Courier New" pitchFamily="49" charset="0"/>
              </a:rPr>
              <a:t> </a:t>
            </a:r>
            <a:endParaRPr lang="es-AR" altLang="es-AR" sz="2800" b="1" dirty="0">
              <a:latin typeface="Courier New" pitchFamily="49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457200" y="-27384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AR" sz="3600" b="1" smtClean="0"/>
              <a:t>Caso de Estudio: Expendedora Café</a:t>
            </a:r>
            <a:endParaRPr lang="es-AR" sz="3600" b="1" dirty="0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23528" y="3699029"/>
            <a:ext cx="87772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sz="2800" b="1" dirty="0">
                <a:latin typeface="Courier New" pitchFamily="49" charset="0"/>
              </a:rPr>
              <a:t> </a:t>
            </a:r>
            <a:r>
              <a:rPr lang="es-AR" altLang="es-AR" sz="2800" b="1" dirty="0" smtClean="0">
                <a:latin typeface="Courier New" pitchFamily="49" charset="0"/>
              </a:rPr>
              <a:t>e2.carioca();</a:t>
            </a:r>
            <a:endParaRPr lang="es-AR" altLang="es-AR" sz="2800" b="1" dirty="0">
              <a:latin typeface="Courier New" pitchFamily="49" charset="0"/>
            </a:endParaRPr>
          </a:p>
          <a:p>
            <a:r>
              <a:rPr lang="es-AR" altLang="es-AR" sz="2800" b="1" dirty="0" smtClean="0">
                <a:latin typeface="Courier New" pitchFamily="49" charset="0"/>
              </a:rPr>
              <a:t> </a:t>
            </a:r>
            <a:endParaRPr lang="es-AR" altLang="es-AR" sz="2800" b="1" dirty="0">
              <a:latin typeface="Courier New" pitchFamily="49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23528" y="4203085"/>
            <a:ext cx="87772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sz="2800" b="1" dirty="0">
                <a:latin typeface="Courier New" pitchFamily="49" charset="0"/>
              </a:rPr>
              <a:t> </a:t>
            </a:r>
            <a:r>
              <a:rPr lang="es-AR" altLang="es-AR" sz="2800" b="1" dirty="0" smtClean="0">
                <a:latin typeface="Courier New" pitchFamily="49" charset="0"/>
              </a:rPr>
              <a:t>e3.bahiano();</a:t>
            </a:r>
            <a:endParaRPr lang="es-AR" altLang="es-AR" sz="2800" b="1" dirty="0">
              <a:latin typeface="Courier New" pitchFamily="49" charset="0"/>
            </a:endParaRPr>
          </a:p>
          <a:p>
            <a:r>
              <a:rPr lang="es-AR" altLang="es-AR" sz="2800" b="1" dirty="0" smtClean="0">
                <a:latin typeface="Courier New" pitchFamily="49" charset="0"/>
              </a:rPr>
              <a:t> </a:t>
            </a:r>
            <a:endParaRPr lang="es-AR" altLang="es-AR" sz="2800" b="1" dirty="0">
              <a:latin typeface="Courier New" pitchFamily="49" charset="0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457200" y="5085184"/>
            <a:ext cx="7836024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algn="ctr">
              <a:spcBef>
                <a:spcPts val="600"/>
              </a:spcBef>
            </a:pPr>
            <a:r>
              <a:rPr lang="es-ES" altLang="es-AR" sz="3200" dirty="0" smtClean="0">
                <a:solidFill>
                  <a:schemeClr val="tx1"/>
                </a:solidFill>
              </a:rPr>
              <a:t>El </a:t>
            </a:r>
            <a:r>
              <a:rPr lang="es-ES" altLang="es-AR" sz="3200" b="1" dirty="0" smtClean="0">
                <a:solidFill>
                  <a:schemeClr val="tx1"/>
                </a:solidFill>
              </a:rPr>
              <a:t>tipo de la variable </a:t>
            </a:r>
            <a:r>
              <a:rPr lang="es-ES" altLang="es-AR" sz="3200" dirty="0" smtClean="0">
                <a:solidFill>
                  <a:schemeClr val="tx1"/>
                </a:solidFill>
              </a:rPr>
              <a:t>determina los </a:t>
            </a:r>
            <a:r>
              <a:rPr lang="es-ES" altLang="es-AR" sz="3200" b="1" dirty="0" smtClean="0">
                <a:solidFill>
                  <a:schemeClr val="tx1"/>
                </a:solidFill>
              </a:rPr>
              <a:t>mensajes</a:t>
            </a:r>
            <a:r>
              <a:rPr lang="es-ES" altLang="es-AR" sz="3200" dirty="0" smtClean="0">
                <a:solidFill>
                  <a:schemeClr val="tx1"/>
                </a:solidFill>
              </a:rPr>
              <a:t> que puede recibir el </a:t>
            </a:r>
            <a:r>
              <a:rPr lang="es-ES" altLang="es-AR" sz="3200" b="1" dirty="0" smtClean="0">
                <a:solidFill>
                  <a:schemeClr val="tx1"/>
                </a:solidFill>
              </a:rPr>
              <a:t>objeto</a:t>
            </a:r>
            <a:r>
              <a:rPr lang="es-ES" altLang="es-AR" sz="3200" dirty="0" smtClean="0">
                <a:solidFill>
                  <a:schemeClr val="tx1"/>
                </a:solidFill>
              </a:rPr>
              <a:t>. </a:t>
            </a:r>
            <a:endParaRPr lang="es-AR" sz="3200" dirty="0">
              <a:solidFill>
                <a:schemeClr val="tx1"/>
              </a:solidFill>
            </a:endParaRPr>
          </a:p>
        </p:txBody>
      </p:sp>
      <p:sp>
        <p:nvSpPr>
          <p:cNvPr id="11" name="TextBox 9"/>
          <p:cNvSpPr txBox="1"/>
          <p:nvPr/>
        </p:nvSpPr>
        <p:spPr>
          <a:xfrm>
            <a:off x="5027801" y="3501008"/>
            <a:ext cx="27003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ERRORES DE COMPILACION </a:t>
            </a:r>
            <a:endParaRPr lang="en-US" sz="2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34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539552" y="1394773"/>
            <a:ext cx="8504237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sz="2800" b="1" dirty="0" err="1" smtClean="0">
                <a:latin typeface="Courier New" pitchFamily="49" charset="0"/>
              </a:rPr>
              <a:t>ExpendedoraCafe</a:t>
            </a:r>
            <a:r>
              <a:rPr lang="es-AR" altLang="es-AR" sz="2800" b="1" dirty="0" smtClean="0">
                <a:latin typeface="Courier New" pitchFamily="49" charset="0"/>
              </a:rPr>
              <a:t> e;</a:t>
            </a:r>
          </a:p>
          <a:p>
            <a:r>
              <a:rPr lang="es-AR" altLang="es-AR" sz="2800" b="1" dirty="0" err="1" smtClean="0">
                <a:latin typeface="Courier New" pitchFamily="49" charset="0"/>
              </a:rPr>
              <a:t>if</a:t>
            </a:r>
            <a:r>
              <a:rPr lang="es-AR" altLang="es-AR" sz="2800" b="1" dirty="0" smtClean="0">
                <a:latin typeface="Courier New" pitchFamily="49" charset="0"/>
              </a:rPr>
              <a:t> (</a:t>
            </a:r>
            <a:r>
              <a:rPr lang="es-AR" altLang="es-AR" sz="2800" b="1" dirty="0" err="1" smtClean="0">
                <a:latin typeface="Courier New" pitchFamily="49" charset="0"/>
              </a:rPr>
              <a:t>cond</a:t>
            </a:r>
            <a:r>
              <a:rPr lang="es-AR" altLang="es-AR" sz="2800" b="1" dirty="0" smtClean="0">
                <a:latin typeface="Courier New" pitchFamily="49" charset="0"/>
              </a:rPr>
              <a:t>)</a:t>
            </a:r>
          </a:p>
          <a:p>
            <a:r>
              <a:rPr lang="es-AR" altLang="es-AR" sz="2800" b="1" dirty="0" smtClean="0">
                <a:latin typeface="Courier New" pitchFamily="49" charset="0"/>
              </a:rPr>
              <a:t>  e = new M111():</a:t>
            </a:r>
          </a:p>
          <a:p>
            <a:r>
              <a:rPr lang="es-AR" altLang="es-AR" sz="2800" b="1" dirty="0" err="1">
                <a:latin typeface="Courier New" pitchFamily="49" charset="0"/>
              </a:rPr>
              <a:t>e</a:t>
            </a:r>
            <a:r>
              <a:rPr lang="es-AR" altLang="es-AR" sz="2800" b="1" dirty="0" err="1" smtClean="0">
                <a:latin typeface="Courier New" pitchFamily="49" charset="0"/>
              </a:rPr>
              <a:t>lse</a:t>
            </a:r>
            <a:endParaRPr lang="es-AR" altLang="es-AR" sz="2800" b="1" dirty="0" smtClean="0">
              <a:latin typeface="Courier New" pitchFamily="49" charset="0"/>
            </a:endParaRPr>
          </a:p>
          <a:p>
            <a:r>
              <a:rPr lang="es-AR" altLang="es-AR" sz="2800" b="1" dirty="0">
                <a:latin typeface="Courier New" pitchFamily="49" charset="0"/>
              </a:rPr>
              <a:t> </a:t>
            </a:r>
            <a:r>
              <a:rPr lang="es-AR" altLang="es-AR" sz="2800" b="1" dirty="0" smtClean="0">
                <a:latin typeface="Courier New" pitchFamily="49" charset="0"/>
              </a:rPr>
              <a:t> e </a:t>
            </a:r>
            <a:r>
              <a:rPr lang="es-AR" altLang="es-AR" sz="2800" b="1" dirty="0">
                <a:latin typeface="Courier New" pitchFamily="49" charset="0"/>
              </a:rPr>
              <a:t>= new R101</a:t>
            </a:r>
            <a:r>
              <a:rPr lang="es-AR" altLang="es-AR" sz="2800" b="1" dirty="0" smtClean="0">
                <a:latin typeface="Courier New" pitchFamily="49" charset="0"/>
              </a:rPr>
              <a:t>();</a:t>
            </a:r>
          </a:p>
          <a:p>
            <a:r>
              <a:rPr lang="es-AR" altLang="es-AR" sz="2800" b="1" dirty="0" err="1" smtClean="0">
                <a:latin typeface="Courier New" pitchFamily="49" charset="0"/>
              </a:rPr>
              <a:t>e.cafe</a:t>
            </a:r>
            <a:r>
              <a:rPr lang="es-AR" altLang="es-AR" sz="2800" b="1" dirty="0" smtClean="0">
                <a:latin typeface="Courier New" pitchFamily="49" charset="0"/>
              </a:rPr>
              <a:t>(); </a:t>
            </a:r>
            <a:endParaRPr lang="es-AR" altLang="es-AR" sz="2800" b="1" dirty="0">
              <a:solidFill>
                <a:srgbClr val="FF0000"/>
              </a:solidFill>
              <a:latin typeface="Courier New" pitchFamily="49" charset="0"/>
            </a:endParaRPr>
          </a:p>
          <a:p>
            <a:endParaRPr lang="es-AR" altLang="es-AR" sz="2800" b="1" dirty="0">
              <a:latin typeface="Courier New" pitchFamily="49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457200" y="-27384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AR" sz="3600" b="1" smtClean="0"/>
              <a:t>Caso de Estudio: Expendedora Café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74886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539552" y="1394773"/>
            <a:ext cx="8504237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sz="2800" b="1" dirty="0" err="1" smtClean="0">
                <a:latin typeface="Courier New" pitchFamily="49" charset="0"/>
              </a:rPr>
              <a:t>ExpendedoraCafe</a:t>
            </a:r>
            <a:r>
              <a:rPr lang="es-AR" altLang="es-AR" sz="2800" b="1" dirty="0" smtClean="0">
                <a:latin typeface="Courier New" pitchFamily="49" charset="0"/>
              </a:rPr>
              <a:t> e;</a:t>
            </a:r>
          </a:p>
          <a:p>
            <a:r>
              <a:rPr lang="es-AR" altLang="es-AR" sz="2800" b="1" dirty="0" err="1" smtClean="0">
                <a:latin typeface="Courier New" pitchFamily="49" charset="0"/>
              </a:rPr>
              <a:t>if</a:t>
            </a:r>
            <a:r>
              <a:rPr lang="es-AR" altLang="es-AR" sz="2800" b="1" dirty="0" smtClean="0">
                <a:latin typeface="Courier New" pitchFamily="49" charset="0"/>
              </a:rPr>
              <a:t> (</a:t>
            </a:r>
            <a:r>
              <a:rPr lang="es-AR" altLang="es-AR" sz="2800" b="1" dirty="0" err="1" smtClean="0">
                <a:latin typeface="Courier New" pitchFamily="49" charset="0"/>
              </a:rPr>
              <a:t>cond</a:t>
            </a:r>
            <a:r>
              <a:rPr lang="es-AR" altLang="es-AR" sz="2800" b="1" dirty="0" smtClean="0">
                <a:latin typeface="Courier New" pitchFamily="49" charset="0"/>
              </a:rPr>
              <a:t>)</a:t>
            </a:r>
          </a:p>
          <a:p>
            <a:r>
              <a:rPr lang="es-AR" altLang="es-AR" sz="2800" b="1" dirty="0" smtClean="0">
                <a:latin typeface="Courier New" pitchFamily="49" charset="0"/>
              </a:rPr>
              <a:t>  e = new M111():</a:t>
            </a:r>
          </a:p>
          <a:p>
            <a:r>
              <a:rPr lang="es-AR" altLang="es-AR" sz="2800" b="1" dirty="0" err="1">
                <a:latin typeface="Courier New" pitchFamily="49" charset="0"/>
              </a:rPr>
              <a:t>e</a:t>
            </a:r>
            <a:r>
              <a:rPr lang="es-AR" altLang="es-AR" sz="2800" b="1" dirty="0" err="1" smtClean="0">
                <a:latin typeface="Courier New" pitchFamily="49" charset="0"/>
              </a:rPr>
              <a:t>lse</a:t>
            </a:r>
            <a:endParaRPr lang="es-AR" altLang="es-AR" sz="2800" b="1" dirty="0" smtClean="0">
              <a:latin typeface="Courier New" pitchFamily="49" charset="0"/>
            </a:endParaRPr>
          </a:p>
          <a:p>
            <a:r>
              <a:rPr lang="es-AR" altLang="es-AR" sz="2800" b="1" dirty="0">
                <a:latin typeface="Courier New" pitchFamily="49" charset="0"/>
              </a:rPr>
              <a:t> </a:t>
            </a:r>
            <a:r>
              <a:rPr lang="es-AR" altLang="es-AR" sz="2800" b="1" dirty="0" smtClean="0">
                <a:latin typeface="Courier New" pitchFamily="49" charset="0"/>
              </a:rPr>
              <a:t> e </a:t>
            </a:r>
            <a:r>
              <a:rPr lang="es-AR" altLang="es-AR" sz="2800" b="1" dirty="0">
                <a:latin typeface="Courier New" pitchFamily="49" charset="0"/>
              </a:rPr>
              <a:t>= new R101</a:t>
            </a:r>
            <a:r>
              <a:rPr lang="es-AR" altLang="es-AR" sz="2800" b="1" dirty="0" smtClean="0">
                <a:latin typeface="Courier New" pitchFamily="49" charset="0"/>
              </a:rPr>
              <a:t>();</a:t>
            </a:r>
          </a:p>
          <a:p>
            <a:r>
              <a:rPr lang="es-AR" altLang="es-AR" sz="2800" b="1" dirty="0" err="1" smtClean="0">
                <a:latin typeface="Courier New" pitchFamily="49" charset="0"/>
              </a:rPr>
              <a:t>e.carioca</a:t>
            </a:r>
            <a:r>
              <a:rPr lang="es-AR" altLang="es-AR" sz="2800" b="1" dirty="0" smtClean="0">
                <a:latin typeface="Courier New" pitchFamily="49" charset="0"/>
              </a:rPr>
              <a:t>(); </a:t>
            </a:r>
            <a:endParaRPr lang="es-AR" altLang="es-AR" sz="2800" b="1" dirty="0">
              <a:solidFill>
                <a:srgbClr val="FF0000"/>
              </a:solidFill>
              <a:latin typeface="Courier New" pitchFamily="49" charset="0"/>
            </a:endParaRPr>
          </a:p>
          <a:p>
            <a:endParaRPr lang="es-AR" altLang="es-AR" sz="2800" b="1" dirty="0">
              <a:latin typeface="Courier New" pitchFamily="49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457200" y="-27384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AR" sz="3600" b="1" smtClean="0"/>
              <a:t>Caso de Estudio: Expendedora Café</a:t>
            </a:r>
            <a:endParaRPr lang="es-AR" sz="3600" b="1" dirty="0"/>
          </a:p>
        </p:txBody>
      </p:sp>
      <p:sp>
        <p:nvSpPr>
          <p:cNvPr id="13" name="TextBox 9"/>
          <p:cNvSpPr txBox="1"/>
          <p:nvPr/>
        </p:nvSpPr>
        <p:spPr>
          <a:xfrm>
            <a:off x="3995936" y="3553542"/>
            <a:ext cx="24482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ERROR</a:t>
            </a:r>
            <a:endParaRPr lang="en-US" sz="2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61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0392" y="1340768"/>
            <a:ext cx="7620000" cy="48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s-ES" altLang="es-AR" sz="2800" i="1" dirty="0" smtClean="0"/>
              <a:t>Como parte de sus actividades de responsabilidad social la fábrica instala y mantiene en funcionamiento las máquinas expendedoras de café de algunos hospitales.</a:t>
            </a:r>
          </a:p>
          <a:p>
            <a:pPr marL="114300" indent="0">
              <a:buNone/>
            </a:pPr>
            <a:r>
              <a:rPr lang="es-ES" altLang="es-AR" sz="2800" i="1" dirty="0" smtClean="0"/>
              <a:t>Cada máquina se asigna a un sector del hospital y el encargado realiza un relevamiento que le permite instalar nuevas máquinas, desinstalar</a:t>
            </a:r>
            <a:r>
              <a:rPr lang="es-ES" altLang="es-AR" sz="2800" i="1" dirty="0"/>
              <a:t> </a:t>
            </a:r>
            <a:r>
              <a:rPr lang="es-ES" altLang="es-AR" sz="2800" i="1" dirty="0" smtClean="0"/>
              <a:t>y efectuar consultas. </a:t>
            </a:r>
            <a:endParaRPr lang="es-ES" altLang="es-AR" sz="2800" dirty="0" smtClean="0"/>
          </a:p>
          <a:p>
            <a:endParaRPr lang="es-AR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038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22513" y="1412776"/>
            <a:ext cx="2721495" cy="8683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 dirty="0" err="1" smtClean="0">
                <a:latin typeface="Arial" charset="0"/>
              </a:rPr>
              <a:t>ExpendedoraCafe</a:t>
            </a:r>
            <a:endParaRPr lang="en-US" altLang="es-AR" dirty="0">
              <a:latin typeface="Arial" charset="0"/>
            </a:endParaRPr>
          </a:p>
        </p:txBody>
      </p:sp>
      <p:sp>
        <p:nvSpPr>
          <p:cNvPr id="7" name="Right Arrow 11"/>
          <p:cNvSpPr/>
          <p:nvPr/>
        </p:nvSpPr>
        <p:spPr>
          <a:xfrm rot="18090607">
            <a:off x="2574181" y="2564507"/>
            <a:ext cx="890588" cy="285750"/>
          </a:xfrm>
          <a:prstGeom prst="rightArrow">
            <a:avLst>
              <a:gd name="adj1" fmla="val 0"/>
              <a:gd name="adj2" fmla="val 56679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ight Arrow 13"/>
          <p:cNvSpPr/>
          <p:nvPr/>
        </p:nvSpPr>
        <p:spPr>
          <a:xfrm rot="14102084">
            <a:off x="3443338" y="2560538"/>
            <a:ext cx="890587" cy="284163"/>
          </a:xfrm>
          <a:prstGeom prst="rightArrow">
            <a:avLst>
              <a:gd name="adj1" fmla="val 0"/>
              <a:gd name="adj2" fmla="val 56679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764013" y="3030438"/>
            <a:ext cx="2514600" cy="7762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>
                <a:latin typeface="Arial" charset="0"/>
              </a:rPr>
              <a:t>R101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971600" y="3030438"/>
            <a:ext cx="2514600" cy="7762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>
                <a:latin typeface="Arial" charset="0"/>
              </a:rPr>
              <a:t>M111</a:t>
            </a:r>
          </a:p>
        </p:txBody>
      </p:sp>
      <p:sp>
        <p:nvSpPr>
          <p:cNvPr id="11" name="Right Arrow 13"/>
          <p:cNvSpPr/>
          <p:nvPr/>
        </p:nvSpPr>
        <p:spPr>
          <a:xfrm rot="16200000">
            <a:off x="4576019" y="4164260"/>
            <a:ext cx="890587" cy="284163"/>
          </a:xfrm>
          <a:prstGeom prst="rightArrow">
            <a:avLst>
              <a:gd name="adj1" fmla="val 0"/>
              <a:gd name="adj2" fmla="val 56679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906094" y="4751635"/>
            <a:ext cx="2514600" cy="7762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 dirty="0" smtClean="0">
                <a:latin typeface="Arial" charset="0"/>
              </a:rPr>
              <a:t>R101Plus</a:t>
            </a:r>
            <a:endParaRPr lang="en-US" altLang="es-AR" dirty="0">
              <a:latin typeface="Arial" charset="0"/>
            </a:endParaRPr>
          </a:p>
        </p:txBody>
      </p:sp>
      <p:sp>
        <p:nvSpPr>
          <p:cNvPr id="15" name="Right Arrow 13"/>
          <p:cNvSpPr/>
          <p:nvPr/>
        </p:nvSpPr>
        <p:spPr>
          <a:xfrm rot="10800000">
            <a:off x="4644007" y="1673105"/>
            <a:ext cx="648072" cy="284163"/>
          </a:xfrm>
          <a:prstGeom prst="rightArrow">
            <a:avLst>
              <a:gd name="adj1" fmla="val 0"/>
              <a:gd name="adj2" fmla="val 5667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292080" y="1381007"/>
            <a:ext cx="2721495" cy="8683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 dirty="0" err="1" smtClean="0">
                <a:latin typeface="Arial" charset="0"/>
              </a:rPr>
              <a:t>ExpHospital</a:t>
            </a:r>
            <a:endParaRPr lang="en-US" altLang="es-A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60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11113">
              <a:buNone/>
            </a:pPr>
            <a:r>
              <a:rPr lang="es-ES" altLang="es-AR" sz="3200" i="1" dirty="0" smtClean="0"/>
              <a:t>Una fábrica produce dos tipos diferentes de máquinas expendedoras de café, M111 y R101. </a:t>
            </a:r>
          </a:p>
          <a:p>
            <a:pPr marL="0" indent="11113">
              <a:buNone/>
            </a:pPr>
            <a:r>
              <a:rPr lang="es-ES" altLang="es-AR" sz="3200" i="1" dirty="0" smtClean="0"/>
              <a:t>Las máquinas del tipo M111 preparan </a:t>
            </a:r>
            <a:r>
              <a:rPr lang="es-ES" altLang="es-AR" sz="3200" b="1" i="1" dirty="0" smtClean="0"/>
              <a:t>café y</a:t>
            </a:r>
            <a:r>
              <a:rPr lang="es-ES" altLang="es-AR" sz="3200" i="1" dirty="0" smtClean="0"/>
              <a:t> </a:t>
            </a:r>
            <a:r>
              <a:rPr lang="es-ES" altLang="es-AR" sz="3200" b="1" i="1" dirty="0" smtClean="0"/>
              <a:t>café</a:t>
            </a:r>
            <a:r>
              <a:rPr lang="es-ES" altLang="es-AR" sz="3200" i="1" dirty="0" smtClean="0"/>
              <a:t> </a:t>
            </a:r>
            <a:r>
              <a:rPr lang="es-ES" altLang="es-AR" sz="3200" b="1" i="1" dirty="0" smtClean="0"/>
              <a:t>con leche</a:t>
            </a:r>
            <a:r>
              <a:rPr lang="es-ES" altLang="es-AR" sz="3200" i="1" dirty="0" smtClean="0"/>
              <a:t>. Tienen depósitos para los siguientes ingredientes secos: </a:t>
            </a:r>
            <a:r>
              <a:rPr lang="es-ES" altLang="es-AR" sz="3200" b="1" i="1" dirty="0" smtClean="0"/>
              <a:t>café</a:t>
            </a:r>
            <a:r>
              <a:rPr lang="es-ES" altLang="es-AR" sz="3200" i="1" dirty="0" smtClean="0"/>
              <a:t> </a:t>
            </a:r>
            <a:r>
              <a:rPr lang="es-ES" altLang="es-AR" sz="3200" b="1" i="1" dirty="0" smtClean="0"/>
              <a:t>y leche</a:t>
            </a:r>
            <a:r>
              <a:rPr lang="es-ES" altLang="es-AR" sz="3200" i="1" dirty="0" smtClean="0"/>
              <a:t>. </a:t>
            </a:r>
          </a:p>
          <a:p>
            <a:pPr marL="0" indent="11113">
              <a:buNone/>
            </a:pPr>
            <a:r>
              <a:rPr lang="es-ES" altLang="es-AR" sz="3200" i="1" dirty="0" smtClean="0"/>
              <a:t>Las máquinas de tipo R101 preparan </a:t>
            </a:r>
            <a:r>
              <a:rPr lang="es-ES" altLang="es-AR" sz="3200" b="1" i="1" dirty="0" smtClean="0"/>
              <a:t>café </a:t>
            </a:r>
            <a:r>
              <a:rPr lang="es-ES" altLang="es-AR" sz="3200" i="1" dirty="0" smtClean="0"/>
              <a:t>, y </a:t>
            </a:r>
            <a:r>
              <a:rPr lang="es-ES" altLang="es-AR" sz="3200" b="1" i="1" dirty="0" smtClean="0"/>
              <a:t>café carioca </a:t>
            </a:r>
            <a:r>
              <a:rPr lang="es-ES" altLang="es-AR" sz="3200" i="1" dirty="0" smtClean="0"/>
              <a:t>. Tienen depósitos para </a:t>
            </a:r>
            <a:r>
              <a:rPr lang="es-ES" altLang="es-AR" sz="3200" b="1" i="1" dirty="0" smtClean="0"/>
              <a:t>café</a:t>
            </a:r>
            <a:r>
              <a:rPr lang="es-ES" altLang="es-AR" sz="3200" i="1" dirty="0" smtClean="0"/>
              <a:t>, </a:t>
            </a:r>
            <a:r>
              <a:rPr lang="es-ES" altLang="es-AR" sz="3200" b="1" i="1" dirty="0" smtClean="0"/>
              <a:t>crema</a:t>
            </a:r>
            <a:r>
              <a:rPr lang="es-ES" altLang="es-AR" sz="3200" i="1" dirty="0" smtClean="0"/>
              <a:t> y </a:t>
            </a:r>
            <a:r>
              <a:rPr lang="es-ES" altLang="es-AR" sz="3200" b="1" i="1" dirty="0" smtClean="0"/>
              <a:t>cacao</a:t>
            </a:r>
            <a:r>
              <a:rPr lang="es-ES" altLang="es-AR" sz="3200" i="1" dirty="0" smtClean="0"/>
              <a:t>.</a:t>
            </a:r>
          </a:p>
          <a:p>
            <a:pPr marL="0" indent="11113">
              <a:buNone/>
            </a:pPr>
            <a:r>
              <a:rPr lang="es-ES" altLang="es-AR" sz="3200" i="1" dirty="0" smtClean="0"/>
              <a:t>Los dos modelos tienen un depósito de agua. </a:t>
            </a:r>
          </a:p>
          <a:p>
            <a:pPr marL="0" indent="11113">
              <a:buNone/>
            </a:pPr>
            <a:r>
              <a:rPr lang="es-ES" altLang="es-AR" sz="3200" dirty="0" smtClean="0"/>
              <a:t> </a:t>
            </a:r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611560" y="1340768"/>
            <a:ext cx="6408712" cy="5993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AR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xpHospital</a:t>
            </a:r>
            <a:endParaRPr lang="es-AR" altLang="es-A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11560" y="1939756"/>
            <a:ext cx="6408712" cy="7772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[] </a:t>
            </a:r>
            <a:r>
              <a:rPr lang="es-AR" altLang="es-AR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ExpendedoraCafe</a:t>
            </a:r>
            <a:endParaRPr lang="es-AR" altLang="es-AR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1560" y="2714819"/>
            <a:ext cx="6408712" cy="22263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&lt;&lt;constructores&gt;&gt;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expHospital</a:t>
            </a: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AR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: entero)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&lt;&lt;comandos&gt;&gt;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instalar  (r :</a:t>
            </a:r>
            <a:r>
              <a:rPr lang="es-AR" altLang="es-AR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ExpendedoraCafe</a:t>
            </a:r>
            <a:r>
              <a:rPr lang="es-AR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,s:entero</a:t>
            </a: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desinstalar (s : entero)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50263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Introducción</a:t>
            </a:r>
            <a:r>
              <a:rPr lang="en-US" dirty="0"/>
              <a:t> a la </a:t>
            </a:r>
            <a:r>
              <a:rPr lang="en-US" dirty="0" err="1"/>
              <a:t>Programación</a:t>
            </a:r>
            <a:r>
              <a:rPr lang="en-US" dirty="0"/>
              <a:t> </a:t>
            </a:r>
            <a:r>
              <a:rPr lang="en-US" dirty="0" err="1"/>
              <a:t>Orientada</a:t>
            </a:r>
            <a:r>
              <a:rPr lang="en-US" dirty="0"/>
              <a:t> a </a:t>
            </a:r>
            <a:r>
              <a:rPr lang="en-US" dirty="0" err="1"/>
              <a:t>Objetos</a:t>
            </a:r>
            <a:endParaRPr lang="es-ES" dirty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11560" y="1340768"/>
            <a:ext cx="6408712" cy="5993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AR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xpHospital</a:t>
            </a:r>
            <a:endParaRPr lang="es-AR" altLang="es-A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11560" y="1939756"/>
            <a:ext cx="6408712" cy="7772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[] </a:t>
            </a:r>
            <a:r>
              <a:rPr lang="es-AR" altLang="es-AR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ExpendedoraCafe</a:t>
            </a:r>
            <a:endParaRPr lang="es-AR" altLang="es-AR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611560" y="2714819"/>
            <a:ext cx="6408712" cy="35224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AR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&lt;&lt;consultas&gt;&gt;</a:t>
            </a: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ES_tradnl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cantSectores</a:t>
            </a:r>
            <a:r>
              <a:rPr lang="es-ES_tradnl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  <a:endParaRPr lang="es-AR" alt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ES_tradnl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cantSectoresOcupados</a:t>
            </a:r>
            <a:r>
              <a:rPr lang="es-ES_tradnl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(): entero</a:t>
            </a: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AR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todosOcupados</a:t>
            </a:r>
            <a:r>
              <a:rPr lang="es-AR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 () : </a:t>
            </a:r>
            <a:r>
              <a:rPr lang="es-AR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AR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estaExpendedoraCafe</a:t>
            </a:r>
            <a:r>
              <a:rPr lang="es-AR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 (r: </a:t>
            </a:r>
            <a:r>
              <a:rPr lang="es-AR" altLang="es-A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ExpendedoraCafe</a:t>
            </a:r>
            <a:r>
              <a:rPr lang="es-AR" altLang="es-A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AR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s-AR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ES_tradnl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existeSector</a:t>
            </a:r>
            <a:r>
              <a:rPr lang="es-ES_tradnl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_tradnl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s:entero</a:t>
            </a:r>
            <a:r>
              <a:rPr lang="es-ES_tradnl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es-ES_tradnl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cantDisponible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vasos:entero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es-ES_tradnl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entero</a:t>
            </a:r>
            <a:endParaRPr lang="es-AR" alt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1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Introducción</a:t>
            </a:r>
            <a:r>
              <a:rPr lang="en-US" dirty="0"/>
              <a:t> a la </a:t>
            </a:r>
            <a:r>
              <a:rPr lang="en-US" dirty="0" err="1"/>
              <a:t>Programación</a:t>
            </a:r>
            <a:r>
              <a:rPr lang="en-US" dirty="0"/>
              <a:t> </a:t>
            </a:r>
            <a:r>
              <a:rPr lang="en-US" dirty="0" err="1"/>
              <a:t>Orientada</a:t>
            </a:r>
            <a:r>
              <a:rPr lang="en-US" dirty="0"/>
              <a:t> a </a:t>
            </a:r>
            <a:r>
              <a:rPr lang="en-US" dirty="0" err="1"/>
              <a:t>Objetos</a:t>
            </a:r>
            <a:endParaRPr lang="es-ES" dirty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38943" y="1463293"/>
            <a:ext cx="7805465" cy="3477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ExpHospital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private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ExpendedoraCafe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[]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>
              <a:defRPr/>
            </a:pPr>
            <a:endParaRPr lang="en-US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Constructor</a:t>
            </a:r>
            <a:endParaRPr lang="es-AR" sz="2000" b="1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ExpHospital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max) {</a:t>
            </a:r>
          </a:p>
          <a:p>
            <a:pPr>
              <a:defRPr/>
            </a:pPr>
            <a:r>
              <a:rPr lang="es-AR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/*Crea un arreglo con </a:t>
            </a:r>
            <a:r>
              <a:rPr lang="es-AR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</a:t>
            </a:r>
            <a:r>
              <a:rPr lang="es-AR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elementos, cada elemento representa un sector de la fábrica*/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T= new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ExpendedoraCafe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[max];</a:t>
            </a: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...		</a:t>
            </a: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0315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Introducción</a:t>
            </a:r>
            <a:r>
              <a:rPr lang="en-US" dirty="0"/>
              <a:t> a la </a:t>
            </a:r>
            <a:r>
              <a:rPr lang="en-US" dirty="0" err="1"/>
              <a:t>Programación</a:t>
            </a:r>
            <a:r>
              <a:rPr lang="en-US" dirty="0"/>
              <a:t> </a:t>
            </a:r>
            <a:r>
              <a:rPr lang="en-US" dirty="0" err="1"/>
              <a:t>Orientada</a:t>
            </a:r>
            <a:r>
              <a:rPr lang="en-US" dirty="0"/>
              <a:t> a </a:t>
            </a:r>
            <a:r>
              <a:rPr lang="en-US" dirty="0" err="1"/>
              <a:t>Objetos</a:t>
            </a:r>
            <a:endParaRPr lang="es-ES" dirty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67544" y="3933056"/>
            <a:ext cx="7740029" cy="2308324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desinstalar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s)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/*Elimina </a:t>
            </a:r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 asignación de la máquina r </a:t>
            </a:r>
            <a:r>
              <a:rPr lang="es-ES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del sector </a:t>
            </a:r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Requiere 0&lt;=s&lt;</a:t>
            </a:r>
            <a:r>
              <a:rPr lang="es-ES" altLang="es-AR" b="1" dirty="0" err="1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()*/</a:t>
            </a:r>
            <a:endParaRPr lang="es-ES" altLang="es-AR" b="1" dirty="0">
              <a:solidFill>
                <a:srgbClr val="00B05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T[s]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 null;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51421" y="1418000"/>
            <a:ext cx="7864995" cy="2308324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instalar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ExpendedoraCafe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r, 					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s)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/*Asigna el la máquina r al sector s.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Requiere 0&lt;=s&lt;</a:t>
            </a:r>
            <a:r>
              <a:rPr lang="es-ES" altLang="es-AR" b="1" dirty="0" err="1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*/</a:t>
            </a:r>
            <a:endParaRPr lang="en-US" altLang="es-AR" b="1" dirty="0">
              <a:solidFill>
                <a:srgbClr val="00B05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T[s]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r;   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45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Introducción</a:t>
            </a:r>
            <a:r>
              <a:rPr lang="en-US" dirty="0"/>
              <a:t> a la </a:t>
            </a:r>
            <a:r>
              <a:rPr lang="en-US" dirty="0" err="1"/>
              <a:t>Programación</a:t>
            </a:r>
            <a:r>
              <a:rPr lang="en-US" dirty="0"/>
              <a:t> </a:t>
            </a:r>
            <a:r>
              <a:rPr lang="en-US" dirty="0" err="1"/>
              <a:t>Orientada</a:t>
            </a:r>
            <a:r>
              <a:rPr lang="en-US" dirty="0"/>
              <a:t> a </a:t>
            </a:r>
            <a:r>
              <a:rPr lang="en-US" dirty="0" err="1"/>
              <a:t>Objetos</a:t>
            </a:r>
            <a:endParaRPr lang="es-ES" dirty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01663" y="1362248"/>
            <a:ext cx="7642745" cy="4154984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T.length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cantSectoresOcupados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cant = 0;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 (T[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]!=null) cant++;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cant;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93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Introducción</a:t>
            </a:r>
            <a:r>
              <a:rPr lang="en-US" dirty="0"/>
              <a:t> a la </a:t>
            </a:r>
            <a:r>
              <a:rPr lang="en-US" dirty="0" err="1"/>
              <a:t>Programación</a:t>
            </a:r>
            <a:r>
              <a:rPr lang="en-US" dirty="0"/>
              <a:t> </a:t>
            </a:r>
            <a:r>
              <a:rPr lang="en-US" dirty="0" err="1"/>
              <a:t>Orientada</a:t>
            </a:r>
            <a:r>
              <a:rPr lang="en-US" dirty="0"/>
              <a:t> a </a:t>
            </a:r>
            <a:r>
              <a:rPr lang="en-US" dirty="0" err="1"/>
              <a:t>Objetos</a:t>
            </a:r>
            <a:endParaRPr lang="es-ES" dirty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39552" y="1566659"/>
            <a:ext cx="7570737" cy="4401205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todosOcupados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n-US" altLang="es-AR" b="1" dirty="0" err="1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Retorna</a:t>
            </a:r>
            <a:r>
              <a:rPr lang="en-U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true </a:t>
            </a:r>
            <a:r>
              <a:rPr lang="en-US" altLang="es-AR" b="1" dirty="0" err="1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hay al </a:t>
            </a:r>
            <a:r>
              <a:rPr lang="en-US" altLang="es-AR" b="1" dirty="0" err="1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menos</a:t>
            </a:r>
            <a:r>
              <a:rPr lang="en-U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un sector que no </a:t>
            </a:r>
            <a:r>
              <a:rPr lang="en-US" altLang="es-AR" b="1" dirty="0" err="1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tiene</a:t>
            </a:r>
            <a:r>
              <a:rPr lang="en-U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una</a:t>
            </a:r>
            <a:r>
              <a:rPr lang="en-U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máquina</a:t>
            </a:r>
            <a:r>
              <a:rPr lang="en-U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instalada</a:t>
            </a:r>
            <a:r>
              <a:rPr lang="en-U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*/</a:t>
            </a:r>
            <a:endParaRPr lang="en-US" altLang="es-AR" b="1" dirty="0">
              <a:solidFill>
                <a:srgbClr val="00B05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hayNulo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 false;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&amp;&amp; !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hayNulo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hayNulo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T[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]==null;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!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hayNulo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07214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Introducción</a:t>
            </a:r>
            <a:r>
              <a:rPr lang="en-US" dirty="0"/>
              <a:t> a la </a:t>
            </a:r>
            <a:r>
              <a:rPr lang="en-US" dirty="0" err="1"/>
              <a:t>Programación</a:t>
            </a:r>
            <a:r>
              <a:rPr lang="en-US" dirty="0"/>
              <a:t> </a:t>
            </a:r>
            <a:r>
              <a:rPr lang="en-US" dirty="0" err="1"/>
              <a:t>Orientada</a:t>
            </a:r>
            <a:r>
              <a:rPr lang="en-US" dirty="0"/>
              <a:t> a </a:t>
            </a:r>
            <a:r>
              <a:rPr lang="en-US" dirty="0" err="1"/>
              <a:t>Objetos</a:t>
            </a:r>
            <a:endParaRPr lang="es-ES" dirty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39552" y="1515556"/>
            <a:ext cx="7776864" cy="4524315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en-US" altLang="es-AR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estaExp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ExpendedoraCafe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r){</a:t>
            </a: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s-ES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Decide si algún sector tiene asignado </a:t>
            </a:r>
            <a:r>
              <a:rPr 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una máquina con </a:t>
            </a:r>
            <a:r>
              <a:rPr 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 misma identidad que r </a:t>
            </a:r>
            <a:r>
              <a:rPr 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*/</a:t>
            </a:r>
            <a:endParaRPr lang="es-AR" b="1" dirty="0">
              <a:solidFill>
                <a:srgbClr val="00B05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false;</a:t>
            </a: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&amp;&amp; !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){</a:t>
            </a: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T[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== r ;</a:t>
            </a: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r>
              <a:rPr lang="es-E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es-E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64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Introducción</a:t>
            </a:r>
            <a:r>
              <a:rPr lang="en-US" dirty="0"/>
              <a:t> a la </a:t>
            </a:r>
            <a:r>
              <a:rPr lang="en-US" dirty="0" err="1"/>
              <a:t>Programación</a:t>
            </a:r>
            <a:r>
              <a:rPr lang="en-US" dirty="0"/>
              <a:t> </a:t>
            </a:r>
            <a:r>
              <a:rPr lang="en-US" dirty="0" err="1"/>
              <a:t>Orientada</a:t>
            </a:r>
            <a:r>
              <a:rPr lang="en-US" dirty="0"/>
              <a:t> a </a:t>
            </a:r>
            <a:r>
              <a:rPr lang="en-US" dirty="0" err="1"/>
              <a:t>Objetos</a:t>
            </a:r>
            <a:endParaRPr lang="es-ES" dirty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15057" y="1481351"/>
            <a:ext cx="7557343" cy="1816100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existeSector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s){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return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s&gt;=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 &amp;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s&lt;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();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15057" y="3284984"/>
            <a:ext cx="7557343" cy="2923877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ExpendedoraCafe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expSector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s){</a:t>
            </a:r>
          </a:p>
          <a:p>
            <a:pPr>
              <a:defRPr/>
            </a:pPr>
            <a:r>
              <a:rPr lang="es-ES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Retorna la máquina instalada en el sector s, requiere 0&lt;=s&lt;</a:t>
            </a:r>
            <a:r>
              <a:rPr lang="es-AR" b="1" dirty="0" err="1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()*/</a:t>
            </a:r>
            <a:endParaRPr lang="en-US" altLang="es-AR" b="1" dirty="0">
              <a:solidFill>
                <a:srgbClr val="00B05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T[s];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 eaLnBrk="1" hangingPunct="1">
              <a:defRPr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 eaLnBrk="1" hangingPunct="1">
              <a:defRPr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04853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Introducción</a:t>
            </a:r>
            <a:r>
              <a:rPr lang="en-US" dirty="0"/>
              <a:t> a la </a:t>
            </a:r>
            <a:r>
              <a:rPr lang="en-US" dirty="0" err="1"/>
              <a:t>Programación</a:t>
            </a:r>
            <a:r>
              <a:rPr lang="en-US" dirty="0"/>
              <a:t> </a:t>
            </a:r>
            <a:r>
              <a:rPr lang="en-US" dirty="0" err="1"/>
              <a:t>Orientada</a:t>
            </a:r>
            <a:r>
              <a:rPr lang="en-US" dirty="0"/>
              <a:t> a </a:t>
            </a:r>
            <a:r>
              <a:rPr lang="en-US" dirty="0" err="1"/>
              <a:t>Objetos</a:t>
            </a:r>
            <a:endParaRPr lang="es-ES" dirty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15057" y="1457483"/>
            <a:ext cx="7485335" cy="4524315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cantDisponible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n){</a:t>
            </a:r>
          </a:p>
          <a:p>
            <a:pPr eaLnBrk="1" hangingPunct="1">
              <a:defRPr/>
            </a:pPr>
            <a:r>
              <a:rPr lang="es-ES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Cuenta los sectores con máquinas con ingredientes para preparar al menos n vasos de café*/</a:t>
            </a:r>
            <a:endParaRPr lang="en-US" altLang="es-AR" b="1" dirty="0" smtClean="0">
              <a:solidFill>
                <a:srgbClr val="00B05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=0;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for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=0;i&lt;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();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++)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if (T[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!= null)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if(T[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].</a:t>
            </a:r>
            <a:r>
              <a:rPr lang="en-US" altLang="es-AR" b="1" dirty="0" err="1" smtClean="0">
                <a:solidFill>
                  <a:schemeClr val="tx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vasosCafe</a:t>
            </a:r>
            <a:r>
              <a:rPr lang="en-US" altLang="es-AR" b="1" smtClean="0">
                <a:solidFill>
                  <a:schemeClr val="tx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</a:t>
            </a:r>
            <a:r>
              <a:rPr lang="en-US" altLang="es-AR" b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&gt;=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endParaRPr lang="en-US" altLang="es-AR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return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sz="20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615057" y="5948515"/>
            <a:ext cx="7620000" cy="93610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s-ES" sz="2400" dirty="0" smtClean="0"/>
              <a:t>El mensaje </a:t>
            </a:r>
            <a:r>
              <a:rPr lang="en-US" altLang="es-AR" sz="2400" b="1" dirty="0" err="1">
                <a:solidFill>
                  <a:schemeClr val="tx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vasosCafe</a:t>
            </a:r>
            <a:r>
              <a:rPr lang="en-US" altLang="es-AR" sz="2400" b="1" dirty="0">
                <a:solidFill>
                  <a:schemeClr val="tx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</a:t>
            </a:r>
            <a:r>
              <a:rPr lang="en-US" altLang="es-AR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ES" sz="2400" dirty="0" smtClean="0"/>
              <a:t>se </a:t>
            </a:r>
            <a:r>
              <a:rPr lang="es-ES" sz="2400" b="1" u="sng" dirty="0" smtClean="0"/>
              <a:t>liga</a:t>
            </a:r>
            <a:r>
              <a:rPr lang="es-ES" sz="2400" dirty="0" smtClean="0"/>
              <a:t> al método definido en la clase del objeto referenciado por </a:t>
            </a:r>
            <a:r>
              <a:rPr lang="es-ES" sz="24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T[i]</a:t>
            </a:r>
            <a:endParaRPr lang="es-AR" sz="2400" b="1" dirty="0">
              <a:solidFill>
                <a:srgbClr val="FF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79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Introducción</a:t>
            </a:r>
            <a:r>
              <a:rPr lang="en-US" dirty="0"/>
              <a:t> a la </a:t>
            </a:r>
            <a:r>
              <a:rPr lang="en-US" dirty="0" err="1"/>
              <a:t>Programación</a:t>
            </a:r>
            <a:r>
              <a:rPr lang="en-US" dirty="0"/>
              <a:t> </a:t>
            </a:r>
            <a:r>
              <a:rPr lang="en-US" dirty="0" err="1"/>
              <a:t>Orientada</a:t>
            </a:r>
            <a:r>
              <a:rPr lang="en-US" dirty="0"/>
              <a:t> a </a:t>
            </a:r>
            <a:r>
              <a:rPr lang="en-US" dirty="0" err="1"/>
              <a:t>Objetos</a:t>
            </a:r>
            <a:endParaRPr lang="es-ES" dirty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15057" y="1457483"/>
            <a:ext cx="7485335" cy="452431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s-ES_tradnl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</a:t>
            </a:r>
            <a:r>
              <a:rPr lang="es-ES_tradnl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lass</a:t>
            </a:r>
            <a:r>
              <a:rPr lang="es-ES_tradnl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ES_tradnl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gestionHospital</a:t>
            </a:r>
            <a:r>
              <a:rPr lang="es-ES_tradnl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</a:p>
          <a:p>
            <a:pPr eaLnBrk="1" hangingPunct="1">
              <a:defRPr/>
            </a:pPr>
            <a:endParaRPr lang="es-ES_tradnl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s-ES_tradnl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…</a:t>
            </a:r>
          </a:p>
          <a:p>
            <a:pPr eaLnBrk="1" hangingPunct="1">
              <a:defRPr/>
            </a:pPr>
            <a:r>
              <a:rPr lang="es-ES_tradnl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ExpHospital</a:t>
            </a:r>
            <a:r>
              <a:rPr lang="es-ES_tradnl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eh = new </a:t>
            </a:r>
            <a:r>
              <a:rPr lang="es-ES_tradnl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ExpHospiral</a:t>
            </a:r>
            <a:r>
              <a:rPr lang="es-ES_tradnl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(10);</a:t>
            </a:r>
          </a:p>
          <a:p>
            <a:pPr eaLnBrk="1" hangingPunct="1">
              <a:defRPr/>
            </a:pPr>
            <a:r>
              <a:rPr lang="es-ES_tradnl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M111 m1 = new M111();</a:t>
            </a:r>
          </a:p>
          <a:p>
            <a:pPr eaLnBrk="1" hangingPunct="1">
              <a:defRPr/>
            </a:pPr>
            <a:r>
              <a:rPr lang="es-ES_tradnl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R101Plus m2 = new R101Plus();</a:t>
            </a:r>
          </a:p>
          <a:p>
            <a:pPr eaLnBrk="1" hangingPunct="1">
              <a:defRPr/>
            </a:pPr>
            <a:endParaRPr lang="es-ES_tradnl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s-ES_tradnl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eh.instalar</a:t>
            </a:r>
            <a:r>
              <a:rPr lang="es-ES_tradnl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(m1,5);</a:t>
            </a:r>
          </a:p>
          <a:p>
            <a:pPr eaLnBrk="1" hangingPunct="1">
              <a:defRPr/>
            </a:pPr>
            <a:r>
              <a:rPr lang="es-ES_tradnl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eh.instalar</a:t>
            </a:r>
            <a:r>
              <a:rPr lang="es-ES_tradnl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(m2,1);</a:t>
            </a:r>
            <a:endParaRPr lang="es-ES_tradnl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endParaRPr lang="es-ES_tradnl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endParaRPr lang="es-ES_tradnl" altLang="es-AR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s-ES_tradnl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sz="20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17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9501" y="1250081"/>
            <a:ext cx="7704907" cy="5275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indent="111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s-ES" altLang="es-A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Los depósitos tienen las siguientes capacidades máximas:</a:t>
            </a:r>
            <a:endParaRPr kumimoji="0" lang="es-ES" altLang="es-A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s-ES" altLang="es-A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Agua				1500 mililitros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s-ES" altLang="es-A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Café 				1500 gramos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s-ES" altLang="es-A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Leche 			600 gramos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s-ES" altLang="es-A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Cacao			300 gramos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s-ES" altLang="es-A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Crema 			600 gramos</a:t>
            </a:r>
          </a:p>
          <a:p>
            <a:pPr marR="0" lvl="0" indent="111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s-ES" altLang="es-A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Además de la capacidad máxima de cada ingrediente, cada máquina mantiene registro de la cantidad disponible. </a:t>
            </a:r>
            <a:r>
              <a:rPr kumimoji="0" lang="es-ES" altLang="es-A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Introducción</a:t>
            </a:r>
            <a:r>
              <a:rPr lang="en-US" dirty="0"/>
              <a:t> a la </a:t>
            </a:r>
            <a:r>
              <a:rPr lang="en-US" dirty="0" err="1"/>
              <a:t>Programación</a:t>
            </a:r>
            <a:r>
              <a:rPr lang="en-US" dirty="0"/>
              <a:t> </a:t>
            </a:r>
            <a:r>
              <a:rPr lang="en-US" dirty="0" err="1"/>
              <a:t>Orientada</a:t>
            </a:r>
            <a:r>
              <a:rPr lang="en-US" dirty="0"/>
              <a:t> a </a:t>
            </a:r>
            <a:r>
              <a:rPr lang="en-US" dirty="0" err="1"/>
              <a:t>Objetos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7020272" y="1566082"/>
            <a:ext cx="914400" cy="145905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sz="1400"/>
          </a:p>
        </p:txBody>
      </p:sp>
      <p:sp>
        <p:nvSpPr>
          <p:cNvPr id="7" name="6 CuadroTexto"/>
          <p:cNvSpPr txBox="1"/>
          <p:nvPr/>
        </p:nvSpPr>
        <p:spPr>
          <a:xfrm>
            <a:off x="6948264" y="11967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:R101Plus</a:t>
            </a:r>
            <a:endParaRPr lang="es-A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6110897" y="3873620"/>
            <a:ext cx="888731" cy="913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flipV="1">
            <a:off x="4115317" y="2276872"/>
            <a:ext cx="2904955" cy="149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flipV="1">
            <a:off x="6110897" y="1416686"/>
            <a:ext cx="0" cy="24615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6606338" y="1425818"/>
            <a:ext cx="0" cy="8510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6459568" y="990044"/>
            <a:ext cx="382778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16 Rectángulo"/>
          <p:cNvSpPr/>
          <p:nvPr/>
        </p:nvSpPr>
        <p:spPr>
          <a:xfrm>
            <a:off x="5919508" y="990044"/>
            <a:ext cx="382778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CuadroTexto"/>
          <p:cNvSpPr txBox="1"/>
          <p:nvPr/>
        </p:nvSpPr>
        <p:spPr>
          <a:xfrm>
            <a:off x="5919508" y="692696"/>
            <a:ext cx="1620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s-A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m2</a:t>
            </a:r>
            <a:endParaRPr lang="es-A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3588523" y="1628800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0 Rectángulo"/>
          <p:cNvSpPr/>
          <p:nvPr/>
        </p:nvSpPr>
        <p:spPr>
          <a:xfrm>
            <a:off x="3588523" y="2078847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Rectángulo"/>
          <p:cNvSpPr/>
          <p:nvPr/>
        </p:nvSpPr>
        <p:spPr>
          <a:xfrm>
            <a:off x="3588523" y="2535438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Rectángulo"/>
          <p:cNvSpPr/>
          <p:nvPr/>
        </p:nvSpPr>
        <p:spPr>
          <a:xfrm>
            <a:off x="3588523" y="2985485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Rectángulo"/>
          <p:cNvSpPr/>
          <p:nvPr/>
        </p:nvSpPr>
        <p:spPr>
          <a:xfrm>
            <a:off x="3588523" y="3446033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Rectángulo"/>
          <p:cNvSpPr/>
          <p:nvPr/>
        </p:nvSpPr>
        <p:spPr>
          <a:xfrm>
            <a:off x="3588523" y="3896080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25 Rectángulo"/>
          <p:cNvSpPr/>
          <p:nvPr/>
        </p:nvSpPr>
        <p:spPr>
          <a:xfrm>
            <a:off x="3588523" y="4352671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26 Rectángulo"/>
          <p:cNvSpPr/>
          <p:nvPr/>
        </p:nvSpPr>
        <p:spPr>
          <a:xfrm>
            <a:off x="3588523" y="4802718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27 Rectángulo"/>
          <p:cNvSpPr/>
          <p:nvPr/>
        </p:nvSpPr>
        <p:spPr>
          <a:xfrm>
            <a:off x="3588523" y="5272150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28 Rectángulo"/>
          <p:cNvSpPr/>
          <p:nvPr/>
        </p:nvSpPr>
        <p:spPr>
          <a:xfrm>
            <a:off x="3588523" y="5722197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29 Rectángulo"/>
          <p:cNvSpPr/>
          <p:nvPr/>
        </p:nvSpPr>
        <p:spPr>
          <a:xfrm>
            <a:off x="2195736" y="1345426"/>
            <a:ext cx="2871570" cy="54102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Rectángulo"/>
          <p:cNvSpPr/>
          <p:nvPr/>
        </p:nvSpPr>
        <p:spPr>
          <a:xfrm>
            <a:off x="2555776" y="1705466"/>
            <a:ext cx="57606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Rectángulo"/>
          <p:cNvSpPr/>
          <p:nvPr/>
        </p:nvSpPr>
        <p:spPr>
          <a:xfrm>
            <a:off x="3588523" y="6233586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10</a:t>
            </a:r>
            <a:endParaRPr lang="es-AR" dirty="0"/>
          </a:p>
        </p:txBody>
      </p:sp>
      <p:cxnSp>
        <p:nvCxnSpPr>
          <p:cNvPr id="33" name="32 Conector recto de flecha"/>
          <p:cNvCxnSpPr/>
          <p:nvPr/>
        </p:nvCxnSpPr>
        <p:spPr>
          <a:xfrm>
            <a:off x="3131840" y="1835532"/>
            <a:ext cx="360040" cy="1115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Rectángulo"/>
          <p:cNvSpPr/>
          <p:nvPr/>
        </p:nvSpPr>
        <p:spPr>
          <a:xfrm>
            <a:off x="539552" y="1623222"/>
            <a:ext cx="57606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34 CuadroTexto"/>
          <p:cNvSpPr txBox="1"/>
          <p:nvPr/>
        </p:nvSpPr>
        <p:spPr>
          <a:xfrm>
            <a:off x="2627784" y="1377809"/>
            <a:ext cx="594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7103410" y="1680646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sz="1400" dirty="0"/>
          </a:p>
        </p:txBody>
      </p:sp>
      <p:sp>
        <p:nvSpPr>
          <p:cNvPr id="38" name="37 Rectángulo"/>
          <p:cNvSpPr/>
          <p:nvPr/>
        </p:nvSpPr>
        <p:spPr>
          <a:xfrm>
            <a:off x="7108905" y="1948270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sz="1400" dirty="0"/>
          </a:p>
        </p:txBody>
      </p:sp>
      <p:sp>
        <p:nvSpPr>
          <p:cNvPr id="39" name="38 Rectángulo"/>
          <p:cNvSpPr/>
          <p:nvPr/>
        </p:nvSpPr>
        <p:spPr>
          <a:xfrm>
            <a:off x="7108905" y="2223460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sz="1400" dirty="0"/>
          </a:p>
        </p:txBody>
      </p:sp>
      <p:sp>
        <p:nvSpPr>
          <p:cNvPr id="40" name="39 Rectángulo"/>
          <p:cNvSpPr/>
          <p:nvPr/>
        </p:nvSpPr>
        <p:spPr>
          <a:xfrm>
            <a:off x="7114400" y="2485576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sz="1400" dirty="0"/>
          </a:p>
        </p:txBody>
      </p:sp>
      <p:sp>
        <p:nvSpPr>
          <p:cNvPr id="41" name="40 Rectángulo"/>
          <p:cNvSpPr/>
          <p:nvPr/>
        </p:nvSpPr>
        <p:spPr>
          <a:xfrm>
            <a:off x="7113922" y="2751462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sz="1400" dirty="0"/>
          </a:p>
        </p:txBody>
      </p:sp>
      <p:sp>
        <p:nvSpPr>
          <p:cNvPr id="49" name="48 Rectángulo"/>
          <p:cNvSpPr/>
          <p:nvPr/>
        </p:nvSpPr>
        <p:spPr>
          <a:xfrm>
            <a:off x="7020272" y="3482111"/>
            <a:ext cx="914400" cy="145905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sz="1400"/>
          </a:p>
        </p:txBody>
      </p:sp>
      <p:sp>
        <p:nvSpPr>
          <p:cNvPr id="50" name="49 CuadroTexto"/>
          <p:cNvSpPr txBox="1"/>
          <p:nvPr/>
        </p:nvSpPr>
        <p:spPr>
          <a:xfrm>
            <a:off x="6948264" y="311278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:M111</a:t>
            </a:r>
            <a:endParaRPr lang="es-A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7103410" y="3596675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sz="1400" dirty="0"/>
          </a:p>
        </p:txBody>
      </p:sp>
      <p:sp>
        <p:nvSpPr>
          <p:cNvPr id="52" name="51 Rectángulo"/>
          <p:cNvSpPr/>
          <p:nvPr/>
        </p:nvSpPr>
        <p:spPr>
          <a:xfrm>
            <a:off x="7108905" y="3864299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sz="1400" dirty="0"/>
          </a:p>
        </p:txBody>
      </p:sp>
      <p:sp>
        <p:nvSpPr>
          <p:cNvPr id="53" name="52 Rectángulo"/>
          <p:cNvSpPr/>
          <p:nvPr/>
        </p:nvSpPr>
        <p:spPr>
          <a:xfrm>
            <a:off x="7108905" y="4139489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sz="1400" dirty="0"/>
          </a:p>
        </p:txBody>
      </p:sp>
      <p:sp>
        <p:nvSpPr>
          <p:cNvPr id="56" name="55 CuadroTexto"/>
          <p:cNvSpPr txBox="1"/>
          <p:nvPr/>
        </p:nvSpPr>
        <p:spPr>
          <a:xfrm>
            <a:off x="521278" y="1130099"/>
            <a:ext cx="594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eh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0" name="59 Conector recto"/>
          <p:cNvCxnSpPr/>
          <p:nvPr/>
        </p:nvCxnSpPr>
        <p:spPr>
          <a:xfrm>
            <a:off x="4053228" y="3739183"/>
            <a:ext cx="208718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CuadroTexto"/>
          <p:cNvSpPr txBox="1"/>
          <p:nvPr/>
        </p:nvSpPr>
        <p:spPr>
          <a:xfrm>
            <a:off x="2195736" y="876454"/>
            <a:ext cx="2538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ExpHospital</a:t>
            </a:r>
            <a:endParaRPr lang="es-A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4" name="63 Conector recto de flecha"/>
          <p:cNvCxnSpPr>
            <a:stCxn id="34" idx="3"/>
          </p:cNvCxnSpPr>
          <p:nvPr/>
        </p:nvCxnSpPr>
        <p:spPr>
          <a:xfrm>
            <a:off x="1115616" y="1841109"/>
            <a:ext cx="1080120" cy="557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Rectángulo"/>
          <p:cNvSpPr/>
          <p:nvPr/>
        </p:nvSpPr>
        <p:spPr>
          <a:xfrm>
            <a:off x="3465012" y="1425818"/>
            <a:ext cx="746947" cy="53298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3" name="42 Rectángulo"/>
          <p:cNvSpPr/>
          <p:nvPr/>
        </p:nvSpPr>
        <p:spPr>
          <a:xfrm>
            <a:off x="2195736" y="764704"/>
            <a:ext cx="2871570" cy="59880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7737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0392" y="1340768"/>
            <a:ext cx="7620000" cy="4800600"/>
          </a:xfrm>
        </p:spPr>
        <p:txBody>
          <a:bodyPr>
            <a:noAutofit/>
          </a:bodyPr>
          <a:lstStyle/>
          <a:p>
            <a:pPr marL="0" indent="11113">
              <a:buNone/>
            </a:pPr>
            <a:r>
              <a:rPr lang="es-AR" altLang="es-AR" sz="2800" i="1" dirty="0" smtClean="0"/>
              <a:t>Cuando se habilita una máquina las cantidades disponibles comienzan con el valor máximo de cada ingrediente. </a:t>
            </a:r>
          </a:p>
          <a:p>
            <a:pPr marL="0" indent="11113">
              <a:buNone/>
            </a:pPr>
            <a:r>
              <a:rPr lang="es-AR" altLang="es-AR" sz="2800" i="1" dirty="0" smtClean="0"/>
              <a:t>La cantidad disponible aumenta cuando se carga el depósito con un ingrediente específico y disminuye cada vez que se prepara una café. </a:t>
            </a:r>
          </a:p>
          <a:p>
            <a:pPr marL="0" indent="11113">
              <a:buNone/>
            </a:pPr>
            <a:r>
              <a:rPr lang="es-AR" altLang="es-AR" sz="2800" i="1" dirty="0" smtClean="0"/>
              <a:t>Cuando se recarga se completa el depósito hasta su máxima capacidad.</a:t>
            </a:r>
          </a:p>
          <a:p>
            <a:pPr marL="0" indent="11113">
              <a:buNone/>
            </a:pPr>
            <a:r>
              <a:rPr lang="es-AR" altLang="es-AR" sz="2800" i="1" dirty="0" smtClean="0"/>
              <a:t>Cada infusión consume 200 mililitros </a:t>
            </a:r>
            <a:r>
              <a:rPr lang="es-AR" altLang="es-AR" sz="2800" i="1" smtClean="0"/>
              <a:t>de agua. </a:t>
            </a:r>
            <a:endParaRPr lang="es-AR" altLang="es-AR" sz="2800" i="1" dirty="0" smtClean="0"/>
          </a:p>
          <a:p>
            <a:pPr marL="0" indent="11113">
              <a:buNone/>
            </a:pPr>
            <a:endParaRPr lang="es-ES" altLang="es-AR" sz="2800" dirty="0" smtClean="0"/>
          </a:p>
          <a:p>
            <a:endParaRPr lang="es-AR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graphicFrame>
        <p:nvGraphicFramePr>
          <p:cNvPr id="7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053834"/>
              </p:ext>
            </p:extLst>
          </p:nvPr>
        </p:nvGraphicFramePr>
        <p:xfrm>
          <a:off x="1043608" y="3212976"/>
          <a:ext cx="6119822" cy="2123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9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9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65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Café </a:t>
                      </a:r>
                      <a:endParaRPr lang="en-US" sz="18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Café con </a:t>
                      </a:r>
                      <a:r>
                        <a:rPr lang="en-US" sz="1800" dirty="0" err="1" smtClean="0"/>
                        <a:t>leche</a:t>
                      </a:r>
                      <a:endParaRPr lang="en-US" sz="18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Café Carioca </a:t>
                      </a:r>
                      <a:endParaRPr lang="en-US" sz="1800" dirty="0"/>
                    </a:p>
                  </a:txBody>
                  <a:tcPr marL="91439" marR="91439" marT="45713" marB="457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Café</a:t>
                      </a:r>
                      <a:endParaRPr lang="en-US" sz="18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L="91439" marR="91439"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Leche</a:t>
                      </a:r>
                      <a:endParaRPr lang="en-US" sz="18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Cacao</a:t>
                      </a:r>
                      <a:endParaRPr lang="en-US" sz="18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L="91439" marR="91439"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Crema</a:t>
                      </a:r>
                      <a:endParaRPr lang="en-US" sz="18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L="91439" marR="91439" marT="45713" marB="4571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7504" y="1340768"/>
            <a:ext cx="8208963" cy="982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111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s-ES" altLang="es-A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Cada vez que se solicita una infusión se reducen los ingredientes de acuerdo a la siguiente tabla:</a:t>
            </a:r>
            <a:endParaRPr kumimoji="0" lang="es-ES" altLang="es-A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Caso de Estudio: Expendedora Café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48006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s-ES" altLang="es-AR" sz="2800" dirty="0" smtClean="0"/>
              <a:t>El diseñador de un modelo para las máquinas expendedoras podría especificar dos clases de acuerdo al siguiente diagrama:</a:t>
            </a:r>
          </a:p>
          <a:p>
            <a:pPr marL="0" indent="11113">
              <a:buNone/>
            </a:pPr>
            <a:endParaRPr lang="es-ES" altLang="es-AR" sz="3200" dirty="0" smtClean="0"/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5" name="Rectangle 5"/>
          <p:cNvSpPr/>
          <p:nvPr/>
        </p:nvSpPr>
        <p:spPr>
          <a:xfrm>
            <a:off x="647006" y="2775488"/>
            <a:ext cx="3636962" cy="5378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M111</a:t>
            </a:r>
          </a:p>
        </p:txBody>
      </p:sp>
      <p:sp>
        <p:nvSpPr>
          <p:cNvPr id="6" name="Rectangle 6"/>
          <p:cNvSpPr/>
          <p:nvPr/>
        </p:nvSpPr>
        <p:spPr>
          <a:xfrm>
            <a:off x="647006" y="3212049"/>
            <a:ext cx="3636962" cy="3457311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atributos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clase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maxCafe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maxAgua:entero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maxLeche:entero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atributos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de 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instancia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cantCafé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cantAgua:entero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cantLeche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4427984" y="2754957"/>
            <a:ext cx="3636963" cy="537873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R101</a:t>
            </a:r>
          </a:p>
        </p:txBody>
      </p:sp>
      <p:sp>
        <p:nvSpPr>
          <p:cNvPr id="8" name="Rectangle 8"/>
          <p:cNvSpPr/>
          <p:nvPr/>
        </p:nvSpPr>
        <p:spPr>
          <a:xfrm>
            <a:off x="4427984" y="3191520"/>
            <a:ext cx="3636963" cy="347784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atributos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clase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maxCafe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entero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maxAgua:entero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maxCacao:entero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maxCrema:entero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atributos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instancia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&gt;&gt;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cantCafé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cantAgua:entero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cantCacao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cantCrema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entero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2916</TotalTime>
  <Words>3890</Words>
  <Application>Microsoft Office PowerPoint</Application>
  <PresentationFormat>Presentación en pantalla (4:3)</PresentationFormat>
  <Paragraphs>702</Paragraphs>
  <Slides>60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60</vt:i4>
      </vt:variant>
    </vt:vector>
  </HeadingPairs>
  <TitlesOfParts>
    <vt:vector size="69" baseType="lpstr">
      <vt:lpstr>Arial</vt:lpstr>
      <vt:lpstr>Bookman Old Style</vt:lpstr>
      <vt:lpstr>Calibri</vt:lpstr>
      <vt:lpstr>Cambria</vt:lpstr>
      <vt:lpstr>Courier</vt:lpstr>
      <vt:lpstr>Courier New</vt:lpstr>
      <vt:lpstr>Lucida Sans Unicode</vt:lpstr>
      <vt:lpstr>Times New Roman</vt:lpstr>
      <vt:lpstr>Adyacencia</vt:lpstr>
      <vt:lpstr>Introducción a la Programación Orientada a Objetos  Sonia Rueda   Herencia y Polimorfismo </vt:lpstr>
      <vt:lpstr>Relaciones entre clases</vt:lpstr>
      <vt:lpstr>Presentación de PowerPoint</vt:lpstr>
      <vt:lpstr>Presentación de PowerPoint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Presentación de PowerPoint</vt:lpstr>
      <vt:lpstr>Presentación de PowerPoint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Caso de Estudio: Expendedora Café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Programación Orientada a Objetos</dc:title>
  <dc:creator>Sonia V. Rueda</dc:creator>
  <cp:lastModifiedBy>Sonia V. Rueda</cp:lastModifiedBy>
  <cp:revision>306</cp:revision>
  <dcterms:created xsi:type="dcterms:W3CDTF">2015-08-15T12:30:20Z</dcterms:created>
  <dcterms:modified xsi:type="dcterms:W3CDTF">2019-10-18T13:44:51Z</dcterms:modified>
</cp:coreProperties>
</file>